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96" r:id="rId2"/>
    <p:sldId id="294" r:id="rId3"/>
    <p:sldId id="297" r:id="rId4"/>
    <p:sldId id="295" r:id="rId5"/>
    <p:sldId id="264" r:id="rId6"/>
    <p:sldId id="265" r:id="rId7"/>
    <p:sldId id="266" r:id="rId8"/>
    <p:sldId id="267" r:id="rId9"/>
    <p:sldId id="263" r:id="rId10"/>
    <p:sldId id="272" r:id="rId11"/>
    <p:sldId id="273" r:id="rId12"/>
    <p:sldId id="274" r:id="rId13"/>
    <p:sldId id="298" r:id="rId14"/>
    <p:sldId id="277" r:id="rId15"/>
    <p:sldId id="276" r:id="rId16"/>
    <p:sldId id="256" r:id="rId17"/>
    <p:sldId id="258" r:id="rId18"/>
    <p:sldId id="257" r:id="rId19"/>
    <p:sldId id="262" r:id="rId20"/>
    <p:sldId id="260" r:id="rId21"/>
    <p:sldId id="259" r:id="rId22"/>
    <p:sldId id="269" r:id="rId23"/>
    <p:sldId id="270" r:id="rId24"/>
    <p:sldId id="278" r:id="rId25"/>
    <p:sldId id="281" r:id="rId26"/>
    <p:sldId id="282" r:id="rId27"/>
    <p:sldId id="301" r:id="rId28"/>
    <p:sldId id="283" r:id="rId29"/>
    <p:sldId id="303" r:id="rId30"/>
    <p:sldId id="304" r:id="rId31"/>
    <p:sldId id="305"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95" autoAdjust="0"/>
  </p:normalViewPr>
  <p:slideViewPr>
    <p:cSldViewPr>
      <p:cViewPr>
        <p:scale>
          <a:sx n="80" d="100"/>
          <a:sy n="80" d="100"/>
        </p:scale>
        <p:origin x="-1674" y="-72"/>
      </p:cViewPr>
      <p:guideLst>
        <p:guide orient="horz" pos="2160"/>
        <p:guide pos="2880"/>
      </p:guideLst>
    </p:cSldViewPr>
  </p:slideViewPr>
  <p:notesTextViewPr>
    <p:cViewPr>
      <p:scale>
        <a:sx n="1" d="1"/>
        <a:sy n="1" d="1"/>
      </p:scale>
      <p:origin x="0" y="0"/>
    </p:cViewPr>
  </p:notesTextViewPr>
  <p:sorterViewPr>
    <p:cViewPr>
      <p:scale>
        <a:sx n="130" d="100"/>
        <a:sy n="130" d="100"/>
      </p:scale>
      <p:origin x="0" y="9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A4D3F-CA24-41F3-ADDC-ADF79EB8E904}" type="datetimeFigureOut">
              <a:rPr lang="en-US" smtClean="0"/>
              <a:t>1/16/2015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3BE06D-0C1A-41FA-96D3-5FC7749C6451}" type="slidenum">
              <a:rPr lang="en-US" smtClean="0"/>
              <a:t>‹#›</a:t>
            </a:fld>
            <a:endParaRPr lang="en-US"/>
          </a:p>
        </p:txBody>
      </p:sp>
    </p:spTree>
    <p:extLst>
      <p:ext uri="{BB962C8B-B14F-4D97-AF65-F5344CB8AC3E}">
        <p14:creationId xmlns:p14="http://schemas.microsoft.com/office/powerpoint/2010/main" val="148442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a:t>
            </a:fld>
            <a:endParaRPr lang="en-US"/>
          </a:p>
        </p:txBody>
      </p:sp>
    </p:spTree>
    <p:extLst>
      <p:ext uri="{BB962C8B-B14F-4D97-AF65-F5344CB8AC3E}">
        <p14:creationId xmlns:p14="http://schemas.microsoft.com/office/powerpoint/2010/main" val="260810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The paper/pencil administration will also include a PT.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Note: Performance Tasks (and their accompanying</a:t>
            </a:r>
            <a:r>
              <a:rPr lang="en-US" b="0" i="0" baseline="0" dirty="0" smtClean="0"/>
              <a:t> </a:t>
            </a:r>
            <a:r>
              <a:rPr lang="en-US" b="0" i="0" dirty="0" smtClean="0"/>
              <a:t>classroom activities) are recommended but not</a:t>
            </a:r>
            <a:r>
              <a:rPr lang="en-US" b="0" i="0" baseline="0" dirty="0" smtClean="0"/>
              <a:t> </a:t>
            </a:r>
            <a:r>
              <a:rPr lang="en-US" b="0" i="0" dirty="0" smtClean="0"/>
              <a:t>required for students in grade 11, as state law prohibits</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the requirement of more than one extended-response</a:t>
            </a:r>
            <a:r>
              <a:rPr lang="en-US" b="0" i="0" baseline="0" dirty="0" smtClean="0"/>
              <a:t> </a:t>
            </a:r>
            <a:r>
              <a:rPr lang="en-US" b="0" i="0" dirty="0" smtClean="0"/>
              <a:t>item on the Michigan Merit Examination. However,</a:t>
            </a:r>
            <a:r>
              <a:rPr lang="en-US" b="0" i="0" baseline="0" dirty="0" smtClean="0"/>
              <a:t> </a:t>
            </a:r>
            <a:r>
              <a:rPr lang="en-US" b="0" i="0" dirty="0" smtClean="0"/>
              <a:t>because a single extended-response item is likely</a:t>
            </a:r>
            <a:r>
              <a:rPr lang="en-US" b="0" i="0" baseline="0" dirty="0" smtClean="0"/>
              <a:t> </a:t>
            </a:r>
            <a:r>
              <a:rPr lang="en-US" b="0" i="0" dirty="0" smtClean="0"/>
              <a:t>insufficient to achieve alignment to Michigan’s high</a:t>
            </a:r>
            <a:r>
              <a:rPr lang="en-US" b="0" i="0" baseline="0" dirty="0" smtClean="0"/>
              <a:t> </a:t>
            </a:r>
            <a:r>
              <a:rPr lang="en-US" b="0" i="0" dirty="0" smtClean="0"/>
              <a:t>school standards, it is unclear whether the U.S.</a:t>
            </a:r>
            <a:r>
              <a:rPr lang="en-US" b="0" i="0" baseline="0" dirty="0" smtClean="0"/>
              <a:t> </a:t>
            </a:r>
            <a:r>
              <a:rPr lang="en-US" b="0" i="0" dirty="0" smtClean="0"/>
              <a:t>Department of Education will allow results without</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Performance Tasks to count for accountability. </a:t>
            </a:r>
          </a:p>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13</a:t>
            </a:fld>
            <a:endParaRPr lang="en-US"/>
          </a:p>
        </p:txBody>
      </p:sp>
    </p:spTree>
    <p:extLst>
      <p:ext uri="{BB962C8B-B14F-4D97-AF65-F5344CB8AC3E}">
        <p14:creationId xmlns:p14="http://schemas.microsoft.com/office/powerpoint/2010/main" val="162159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Breaks</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14</a:t>
            </a:fld>
            <a:endParaRPr lang="en-US"/>
          </a:p>
        </p:txBody>
      </p:sp>
    </p:spTree>
    <p:extLst>
      <p:ext uri="{BB962C8B-B14F-4D97-AF65-F5344CB8AC3E}">
        <p14:creationId xmlns:p14="http://schemas.microsoft.com/office/powerpoint/2010/main" val="117548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*Means optional, can only require 1 extended response type question which already exists on the ACT</a:t>
            </a:r>
          </a:p>
          <a:p>
            <a:pPr marL="171450" indent="-171450">
              <a:buFont typeface="Arial" charset="0"/>
              <a:buChar char="•"/>
            </a:pPr>
            <a:r>
              <a:rPr lang="en-US" dirty="0" smtClean="0"/>
              <a:t>**timed test/ paper</a:t>
            </a:r>
            <a:r>
              <a:rPr lang="en-US" baseline="0" dirty="0" smtClean="0"/>
              <a:t> and pencil</a:t>
            </a: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15</a:t>
            </a:fld>
            <a:endParaRPr lang="en-US"/>
          </a:p>
        </p:txBody>
      </p:sp>
    </p:spTree>
    <p:extLst>
      <p:ext uri="{BB962C8B-B14F-4D97-AF65-F5344CB8AC3E}">
        <p14:creationId xmlns:p14="http://schemas.microsoft.com/office/powerpoint/2010/main" val="3430811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16</a:t>
            </a:fld>
            <a:endParaRPr lang="en-US"/>
          </a:p>
        </p:txBody>
      </p:sp>
    </p:spTree>
    <p:extLst>
      <p:ext uri="{BB962C8B-B14F-4D97-AF65-F5344CB8AC3E}">
        <p14:creationId xmlns:p14="http://schemas.microsoft.com/office/powerpoint/2010/main" val="25509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a:t>
            </a:r>
            <a:r>
              <a:rPr lang="en-US" baseline="0" dirty="0" smtClean="0"/>
              <a:t> this to model the embedded accessibility tools</a:t>
            </a:r>
          </a:p>
          <a:p>
            <a:r>
              <a:rPr lang="en-US" baseline="0" dirty="0" smtClean="0"/>
              <a:t>Line guide tool</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17</a:t>
            </a:fld>
            <a:endParaRPr lang="en-US"/>
          </a:p>
        </p:txBody>
      </p:sp>
    </p:spTree>
    <p:extLst>
      <p:ext uri="{BB962C8B-B14F-4D97-AF65-F5344CB8AC3E}">
        <p14:creationId xmlns:p14="http://schemas.microsoft.com/office/powerpoint/2010/main" val="154214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Sticky note tool</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18</a:t>
            </a:fld>
            <a:endParaRPr lang="en-US"/>
          </a:p>
        </p:txBody>
      </p:sp>
    </p:spTree>
    <p:extLst>
      <p:ext uri="{BB962C8B-B14F-4D97-AF65-F5344CB8AC3E}">
        <p14:creationId xmlns:p14="http://schemas.microsoft.com/office/powerpoint/2010/main" val="2290252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Sticky note tool</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19</a:t>
            </a:fld>
            <a:endParaRPr lang="en-US"/>
          </a:p>
        </p:txBody>
      </p:sp>
    </p:spTree>
    <p:extLst>
      <p:ext uri="{BB962C8B-B14F-4D97-AF65-F5344CB8AC3E}">
        <p14:creationId xmlns:p14="http://schemas.microsoft.com/office/powerpoint/2010/main" val="268265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tool</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20</a:t>
            </a:fld>
            <a:endParaRPr lang="en-US"/>
          </a:p>
        </p:txBody>
      </p:sp>
    </p:spTree>
    <p:extLst>
      <p:ext uri="{BB962C8B-B14F-4D97-AF65-F5344CB8AC3E}">
        <p14:creationId xmlns:p14="http://schemas.microsoft.com/office/powerpoint/2010/main" val="612244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Sharing because of the structure</a:t>
            </a:r>
            <a:r>
              <a:rPr lang="en-US" baseline="0" dirty="0" smtClean="0"/>
              <a:t> of the item</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21</a:t>
            </a:fld>
            <a:endParaRPr lang="en-US"/>
          </a:p>
        </p:txBody>
      </p:sp>
    </p:spTree>
    <p:extLst>
      <p:ext uri="{BB962C8B-B14F-4D97-AF65-F5344CB8AC3E}">
        <p14:creationId xmlns:p14="http://schemas.microsoft.com/office/powerpoint/2010/main" val="2437525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Marie</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22</a:t>
            </a:fld>
            <a:endParaRPr lang="en-US"/>
          </a:p>
        </p:txBody>
      </p:sp>
    </p:spTree>
    <p:extLst>
      <p:ext uri="{BB962C8B-B14F-4D97-AF65-F5344CB8AC3E}">
        <p14:creationId xmlns:p14="http://schemas.microsoft.com/office/powerpoint/2010/main" val="78145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http://www.michigan.gov/documents/mde/K-12_MI_Math_Standards_REV_470033_7.pdf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look for the Michigan standards document</a:t>
            </a:r>
          </a:p>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a:t>
            </a:fld>
            <a:endParaRPr lang="en-US"/>
          </a:p>
        </p:txBody>
      </p:sp>
    </p:spTree>
    <p:extLst>
      <p:ext uri="{BB962C8B-B14F-4D97-AF65-F5344CB8AC3E}">
        <p14:creationId xmlns:p14="http://schemas.microsoft.com/office/powerpoint/2010/main" val="185734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(or students) at SGP 87 (second position) scored at or better than 87 percent of the students in his or her like cohort.</a:t>
            </a:r>
            <a:endParaRPr lang="en-US" dirty="0" smtClean="0"/>
          </a:p>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24</a:t>
            </a:fld>
            <a:endParaRPr lang="en-US"/>
          </a:p>
        </p:txBody>
      </p:sp>
    </p:spTree>
    <p:extLst>
      <p:ext uri="{BB962C8B-B14F-4D97-AF65-F5344CB8AC3E}">
        <p14:creationId xmlns:p14="http://schemas.microsoft.com/office/powerpoint/2010/main" val="2014274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25</a:t>
            </a:fld>
            <a:endParaRPr lang="en-US"/>
          </a:p>
        </p:txBody>
      </p:sp>
    </p:spTree>
    <p:extLst>
      <p:ext uri="{BB962C8B-B14F-4D97-AF65-F5344CB8AC3E}">
        <p14:creationId xmlns:p14="http://schemas.microsoft.com/office/powerpoint/2010/main" val="3216076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website for CCSS info</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26</a:t>
            </a:fld>
            <a:endParaRPr lang="en-US"/>
          </a:p>
        </p:txBody>
      </p:sp>
    </p:spTree>
    <p:extLst>
      <p:ext uri="{BB962C8B-B14F-4D97-AF65-F5344CB8AC3E}">
        <p14:creationId xmlns:p14="http://schemas.microsoft.com/office/powerpoint/2010/main" val="41819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 website for CCSS info</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27</a:t>
            </a:fld>
            <a:endParaRPr lang="en-US"/>
          </a:p>
        </p:txBody>
      </p:sp>
    </p:spTree>
    <p:extLst>
      <p:ext uri="{BB962C8B-B14F-4D97-AF65-F5344CB8AC3E}">
        <p14:creationId xmlns:p14="http://schemas.microsoft.com/office/powerpoint/2010/main" val="41819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for both parents and school</a:t>
            </a:r>
            <a:r>
              <a:rPr lang="en-US" baseline="0" dirty="0" smtClean="0"/>
              <a:t> districts.  Much more in depth about what is happening in each grade level</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28</a:t>
            </a:fld>
            <a:endParaRPr lang="en-US"/>
          </a:p>
        </p:txBody>
      </p:sp>
    </p:spTree>
    <p:extLst>
      <p:ext uri="{BB962C8B-B14F-4D97-AF65-F5344CB8AC3E}">
        <p14:creationId xmlns:p14="http://schemas.microsoft.com/office/powerpoint/2010/main" val="697124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cs typeface="ＭＳ Ｐゴシック" charset="0"/>
              </a:rPr>
              <a:t>Each standards matrix is organized around one of these four language domains.</a:t>
            </a:r>
          </a:p>
          <a:p>
            <a:pPr eaLnBrk="1" hangingPunct="1">
              <a:spcBef>
                <a:spcPct val="0"/>
              </a:spcBef>
            </a:pPr>
            <a:endParaRPr lang="en-US">
              <a:ea typeface="ＭＳ Ｐゴシック" charset="0"/>
              <a:cs typeface="ＭＳ Ｐゴシック"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30766" indent="-281064" eaLnBrk="0" hangingPunct="0">
              <a:defRPr sz="1400">
                <a:solidFill>
                  <a:schemeClr val="tx1"/>
                </a:solidFill>
                <a:latin typeface="Arial" charset="0"/>
                <a:ea typeface="ＭＳ Ｐゴシック" charset="0"/>
              </a:defRPr>
            </a:lvl2pPr>
            <a:lvl3pPr marL="1124255" indent="-224851" eaLnBrk="0" hangingPunct="0">
              <a:defRPr sz="1400">
                <a:solidFill>
                  <a:schemeClr val="tx1"/>
                </a:solidFill>
                <a:latin typeface="Arial" charset="0"/>
                <a:ea typeface="ＭＳ Ｐゴシック" charset="0"/>
              </a:defRPr>
            </a:lvl3pPr>
            <a:lvl4pPr marL="1573957" indent="-224851" eaLnBrk="0" hangingPunct="0">
              <a:defRPr sz="1400">
                <a:solidFill>
                  <a:schemeClr val="tx1"/>
                </a:solidFill>
                <a:latin typeface="Arial" charset="0"/>
                <a:ea typeface="ＭＳ Ｐゴシック" charset="0"/>
              </a:defRPr>
            </a:lvl4pPr>
            <a:lvl5pPr marL="2023659" indent="-224851" eaLnBrk="0" hangingPunct="0">
              <a:defRPr sz="1400">
                <a:solidFill>
                  <a:schemeClr val="tx1"/>
                </a:solidFill>
                <a:latin typeface="Arial" charset="0"/>
                <a:ea typeface="ＭＳ Ｐゴシック" charset="0"/>
              </a:defRPr>
            </a:lvl5pPr>
            <a:lvl6pPr marL="2473361" indent="-224851" eaLnBrk="0" fontAlgn="base" hangingPunct="0">
              <a:spcBef>
                <a:spcPct val="20000"/>
              </a:spcBef>
              <a:spcAft>
                <a:spcPct val="0"/>
              </a:spcAft>
              <a:defRPr sz="1400">
                <a:solidFill>
                  <a:schemeClr val="tx1"/>
                </a:solidFill>
                <a:latin typeface="Arial" charset="0"/>
                <a:ea typeface="ＭＳ Ｐゴシック" charset="0"/>
              </a:defRPr>
            </a:lvl6pPr>
            <a:lvl7pPr marL="2923062" indent="-224851" eaLnBrk="0" fontAlgn="base" hangingPunct="0">
              <a:spcBef>
                <a:spcPct val="20000"/>
              </a:spcBef>
              <a:spcAft>
                <a:spcPct val="0"/>
              </a:spcAft>
              <a:defRPr sz="1400">
                <a:solidFill>
                  <a:schemeClr val="tx1"/>
                </a:solidFill>
                <a:latin typeface="Arial" charset="0"/>
                <a:ea typeface="ＭＳ Ｐゴシック" charset="0"/>
              </a:defRPr>
            </a:lvl7pPr>
            <a:lvl8pPr marL="3372764" indent="-224851" eaLnBrk="0" fontAlgn="base" hangingPunct="0">
              <a:spcBef>
                <a:spcPct val="20000"/>
              </a:spcBef>
              <a:spcAft>
                <a:spcPct val="0"/>
              </a:spcAft>
              <a:defRPr sz="1400">
                <a:solidFill>
                  <a:schemeClr val="tx1"/>
                </a:solidFill>
                <a:latin typeface="Arial" charset="0"/>
                <a:ea typeface="ＭＳ Ｐゴシック" charset="0"/>
              </a:defRPr>
            </a:lvl8pPr>
            <a:lvl9pPr marL="3822466" indent="-224851" eaLnBrk="0" fontAlgn="base" hangingPunct="0">
              <a:spcBef>
                <a:spcPct val="20000"/>
              </a:spcBef>
              <a:spcAft>
                <a:spcPct val="0"/>
              </a:spcAft>
              <a:defRPr sz="1400">
                <a:solidFill>
                  <a:schemeClr val="tx1"/>
                </a:solidFill>
                <a:latin typeface="Arial" charset="0"/>
                <a:ea typeface="ＭＳ Ｐゴシック" charset="0"/>
              </a:defRPr>
            </a:lvl9pPr>
          </a:lstStyle>
          <a:p>
            <a:pPr eaLnBrk="1" hangingPunct="1"/>
            <a:fld id="{5E47930F-EB1E-C645-8572-B73CFE777A9D}" type="slidenum">
              <a:rPr lang="en-US" sz="1200"/>
              <a:pPr eaLnBrk="1" hangingPunct="1"/>
              <a:t>29</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20000"/>
              </a:spcBef>
              <a:spcAft>
                <a:spcPct val="0"/>
              </a:spcAft>
              <a:defRPr sz="1400">
                <a:solidFill>
                  <a:schemeClr val="tx1"/>
                </a:solidFill>
                <a:latin typeface="Arial" charset="0"/>
                <a:ea typeface="ＭＳ Ｐゴシック" charset="0"/>
              </a:defRPr>
            </a:lvl6pPr>
            <a:lvl7pPr marL="2971800" indent="-228600" eaLnBrk="0" fontAlgn="base" hangingPunct="0">
              <a:spcBef>
                <a:spcPct val="20000"/>
              </a:spcBef>
              <a:spcAft>
                <a:spcPct val="0"/>
              </a:spcAft>
              <a:defRPr sz="1400">
                <a:solidFill>
                  <a:schemeClr val="tx1"/>
                </a:solidFill>
                <a:latin typeface="Arial" charset="0"/>
                <a:ea typeface="ＭＳ Ｐゴシック" charset="0"/>
              </a:defRPr>
            </a:lvl7pPr>
            <a:lvl8pPr marL="3429000" indent="-228600" eaLnBrk="0" fontAlgn="base" hangingPunct="0">
              <a:spcBef>
                <a:spcPct val="20000"/>
              </a:spcBef>
              <a:spcAft>
                <a:spcPct val="0"/>
              </a:spcAft>
              <a:defRPr sz="1400">
                <a:solidFill>
                  <a:schemeClr val="tx1"/>
                </a:solidFill>
                <a:latin typeface="Arial" charset="0"/>
                <a:ea typeface="ＭＳ Ｐゴシック" charset="0"/>
              </a:defRPr>
            </a:lvl8pPr>
            <a:lvl9pPr marL="3886200" indent="-228600" eaLnBrk="0" fontAlgn="base" hangingPunct="0">
              <a:spcBef>
                <a:spcPct val="20000"/>
              </a:spcBef>
              <a:spcAft>
                <a:spcPct val="0"/>
              </a:spcAft>
              <a:defRPr sz="1400">
                <a:solidFill>
                  <a:schemeClr val="tx1"/>
                </a:solidFill>
                <a:latin typeface="Arial" charset="0"/>
                <a:ea typeface="ＭＳ Ｐゴシック" charset="0"/>
              </a:defRPr>
            </a:lvl9pPr>
          </a:lstStyle>
          <a:p>
            <a:pPr eaLnBrk="1" hangingPunct="1"/>
            <a:fld id="{0A0343F1-7ABC-D040-9742-3E16B43C6FE8}" type="slidenum">
              <a:rPr lang="en-US" sz="1200"/>
              <a:pPr eaLnBrk="1" hangingPunct="1"/>
              <a:t>30</a:t>
            </a:fld>
            <a:endParaRPr lang="en-US" sz="1200"/>
          </a:p>
        </p:txBody>
      </p:sp>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20000"/>
              </a:spcBef>
              <a:spcAft>
                <a:spcPct val="0"/>
              </a:spcAft>
              <a:defRPr sz="1400">
                <a:solidFill>
                  <a:schemeClr val="tx1"/>
                </a:solidFill>
                <a:latin typeface="Arial" charset="0"/>
                <a:ea typeface="ＭＳ Ｐゴシック" charset="0"/>
              </a:defRPr>
            </a:lvl6pPr>
            <a:lvl7pPr marL="2971800" indent="-228600" eaLnBrk="0" fontAlgn="base" hangingPunct="0">
              <a:spcBef>
                <a:spcPct val="20000"/>
              </a:spcBef>
              <a:spcAft>
                <a:spcPct val="0"/>
              </a:spcAft>
              <a:defRPr sz="1400">
                <a:solidFill>
                  <a:schemeClr val="tx1"/>
                </a:solidFill>
                <a:latin typeface="Arial" charset="0"/>
                <a:ea typeface="ＭＳ Ｐゴシック" charset="0"/>
              </a:defRPr>
            </a:lvl7pPr>
            <a:lvl8pPr marL="3429000" indent="-228600" eaLnBrk="0" fontAlgn="base" hangingPunct="0">
              <a:spcBef>
                <a:spcPct val="20000"/>
              </a:spcBef>
              <a:spcAft>
                <a:spcPct val="0"/>
              </a:spcAft>
              <a:defRPr sz="1400">
                <a:solidFill>
                  <a:schemeClr val="tx1"/>
                </a:solidFill>
                <a:latin typeface="Arial" charset="0"/>
                <a:ea typeface="ＭＳ Ｐゴシック" charset="0"/>
              </a:defRPr>
            </a:lvl8pPr>
            <a:lvl9pPr marL="3886200" indent="-228600" eaLnBrk="0" fontAlgn="base" hangingPunct="0">
              <a:spcBef>
                <a:spcPct val="20000"/>
              </a:spcBef>
              <a:spcAft>
                <a:spcPct val="0"/>
              </a:spcAft>
              <a:defRPr sz="1400">
                <a:solidFill>
                  <a:schemeClr val="tx1"/>
                </a:solidFill>
                <a:latin typeface="Arial" charset="0"/>
                <a:ea typeface="ＭＳ Ｐゴシック" charset="0"/>
              </a:defRPr>
            </a:lvl9pPr>
          </a:lstStyle>
          <a:p>
            <a:pPr algn="r">
              <a:spcBef>
                <a:spcPct val="0"/>
              </a:spcBef>
            </a:pPr>
            <a:fld id="{67BFADB7-CEF2-0D4F-9B50-F12656E5411A}" type="slidenum">
              <a:rPr lang="en-US" sz="1200">
                <a:latin typeface="Times New Roman" charset="0"/>
              </a:rPr>
              <a:pPr algn="r">
                <a:spcBef>
                  <a:spcPct val="0"/>
                </a:spcBef>
              </a:pPr>
              <a:t>30</a:t>
            </a:fld>
            <a:endParaRPr lang="en-US" sz="1200">
              <a:latin typeface="Times New Roman"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p>
            <a:pPr eaLnBrk="1" hangingPunct="1"/>
            <a:r>
              <a:rPr lang="en-US">
                <a:latin typeface="Arial" charset="0"/>
              </a:rPr>
              <a:t>The labels used for the six proficiency levels were created by the WIDA development team. ELL status is restricted to levels 1 through 5. A student reaching level 6 shows no language characteristics that would distinguish him or her as needing special English language services. Such a student would be capable enough in all language domains: Speaking, Listening, Reading and Writing, to be able to benefit fully from mainstream classroom instruction. Note that a student at a lower level in the policy set by states or school districts may be designated as functionally able to participate in and benefit from regular classroom instruction and may, in fact, be exited from special English language services.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Newest</a:t>
            </a:r>
            <a:r>
              <a:rPr lang="en-US" baseline="0" dirty="0" smtClean="0"/>
              <a:t> documents that we are sharing</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3</a:t>
            </a:fld>
            <a:endParaRPr lang="en-US"/>
          </a:p>
        </p:txBody>
      </p:sp>
    </p:spTree>
    <p:extLst>
      <p:ext uri="{BB962C8B-B14F-4D97-AF65-F5344CB8AC3E}">
        <p14:creationId xmlns:p14="http://schemas.microsoft.com/office/powerpoint/2010/main" val="33682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4</a:t>
            </a:fld>
            <a:endParaRPr lang="en-US"/>
          </a:p>
        </p:txBody>
      </p:sp>
    </p:spTree>
    <p:extLst>
      <p:ext uri="{BB962C8B-B14F-4D97-AF65-F5344CB8AC3E}">
        <p14:creationId xmlns:p14="http://schemas.microsoft.com/office/powerpoint/2010/main" val="185734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7</a:t>
            </a:fld>
            <a:endParaRPr lang="en-US"/>
          </a:p>
        </p:txBody>
      </p:sp>
    </p:spTree>
    <p:extLst>
      <p:ext uri="{BB962C8B-B14F-4D97-AF65-F5344CB8AC3E}">
        <p14:creationId xmlns:p14="http://schemas.microsoft.com/office/powerpoint/2010/main" val="102285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this means extended testing for 11</a:t>
            </a:r>
            <a:r>
              <a:rPr lang="en-US" baseline="30000" dirty="0" smtClean="0"/>
              <a:t>th</a:t>
            </a:r>
            <a:r>
              <a:rPr lang="en-US" baseline="0" dirty="0" smtClean="0"/>
              <a:t> grade students to meet state requirements.  </a:t>
            </a:r>
          </a:p>
          <a:p>
            <a:r>
              <a:rPr lang="en-US" baseline="0" dirty="0" smtClean="0"/>
              <a:t>The summative component is NOT a wrap-around as in the past.</a:t>
            </a:r>
          </a:p>
          <a:p>
            <a:r>
              <a:rPr lang="en-US" baseline="0" dirty="0" smtClean="0"/>
              <a:t>No indication at this time of a combined score </a:t>
            </a:r>
          </a:p>
        </p:txBody>
      </p:sp>
      <p:sp>
        <p:nvSpPr>
          <p:cNvPr id="4" name="Slide Number Placeholder 3"/>
          <p:cNvSpPr>
            <a:spLocks noGrp="1"/>
          </p:cNvSpPr>
          <p:nvPr>
            <p:ph type="sldNum" sz="quarter" idx="10"/>
          </p:nvPr>
        </p:nvSpPr>
        <p:spPr/>
        <p:txBody>
          <a:bodyPr/>
          <a:lstStyle/>
          <a:p>
            <a:fld id="{F63BE06D-0C1A-41FA-96D3-5FC7749C6451}" type="slidenum">
              <a:rPr lang="en-US" smtClean="0"/>
              <a:t>8</a:t>
            </a:fld>
            <a:endParaRPr lang="en-US"/>
          </a:p>
        </p:txBody>
      </p:sp>
    </p:spTree>
    <p:extLst>
      <p:ext uri="{BB962C8B-B14F-4D97-AF65-F5344CB8AC3E}">
        <p14:creationId xmlns:p14="http://schemas.microsoft.com/office/powerpoint/2010/main" val="3761476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10</a:t>
            </a:fld>
            <a:endParaRPr lang="en-US"/>
          </a:p>
        </p:txBody>
      </p:sp>
    </p:spTree>
    <p:extLst>
      <p:ext uri="{BB962C8B-B14F-4D97-AF65-F5344CB8AC3E}">
        <p14:creationId xmlns:p14="http://schemas.microsoft.com/office/powerpoint/2010/main" val="178374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a:t>
            </a:r>
            <a:r>
              <a:rPr lang="en-US" baseline="0" dirty="0" smtClean="0"/>
              <a:t> down</a:t>
            </a:r>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11</a:t>
            </a:fld>
            <a:endParaRPr lang="en-US"/>
          </a:p>
        </p:txBody>
      </p:sp>
    </p:spTree>
    <p:extLst>
      <p:ext uri="{BB962C8B-B14F-4D97-AF65-F5344CB8AC3E}">
        <p14:creationId xmlns:p14="http://schemas.microsoft.com/office/powerpoint/2010/main" val="151183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The paper/pencil administration will also include a PT.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Note: Performance Tasks (and their accompanying</a:t>
            </a:r>
            <a:r>
              <a:rPr lang="en-US" b="0" i="0" baseline="0" dirty="0" smtClean="0"/>
              <a:t> </a:t>
            </a:r>
            <a:r>
              <a:rPr lang="en-US" b="0" i="0" dirty="0" smtClean="0"/>
              <a:t>classroom activities) are recommended but not</a:t>
            </a:r>
            <a:r>
              <a:rPr lang="en-US" b="0" i="0" baseline="0" dirty="0" smtClean="0"/>
              <a:t> </a:t>
            </a:r>
            <a:r>
              <a:rPr lang="en-US" b="0" i="0" dirty="0" smtClean="0"/>
              <a:t>required for students in grade 11, as state law prohibits</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the requirement of more than one extended-response</a:t>
            </a:r>
            <a:r>
              <a:rPr lang="en-US" b="0" i="0" baseline="0" dirty="0" smtClean="0"/>
              <a:t> </a:t>
            </a:r>
            <a:r>
              <a:rPr lang="en-US" b="0" i="0" dirty="0" smtClean="0"/>
              <a:t>item on the Michigan Merit Examination. However,</a:t>
            </a:r>
            <a:r>
              <a:rPr lang="en-US" b="0" i="0" baseline="0" dirty="0" smtClean="0"/>
              <a:t> </a:t>
            </a:r>
            <a:r>
              <a:rPr lang="en-US" b="0" i="0" dirty="0" smtClean="0"/>
              <a:t>because a single extended-response item is likely</a:t>
            </a:r>
            <a:r>
              <a:rPr lang="en-US" b="0" i="0" baseline="0" dirty="0" smtClean="0"/>
              <a:t> </a:t>
            </a:r>
            <a:r>
              <a:rPr lang="en-US" b="0" i="0" dirty="0" smtClean="0"/>
              <a:t>insufficient to achieve alignment to Michigan’s high</a:t>
            </a:r>
            <a:r>
              <a:rPr lang="en-US" b="0" i="0" baseline="0" dirty="0" smtClean="0"/>
              <a:t> </a:t>
            </a:r>
            <a:r>
              <a:rPr lang="en-US" b="0" i="0" dirty="0" smtClean="0"/>
              <a:t>school standards, it is unclear whether the U.S.</a:t>
            </a:r>
            <a:r>
              <a:rPr lang="en-US" b="0" i="0" baseline="0" dirty="0" smtClean="0"/>
              <a:t> </a:t>
            </a:r>
            <a:r>
              <a:rPr lang="en-US" b="0" i="0" dirty="0" smtClean="0"/>
              <a:t>Department of Education will allow results without</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Performance Tasks to count for accountability. </a:t>
            </a:r>
          </a:p>
          <a:p>
            <a:endParaRPr lang="en-US" dirty="0"/>
          </a:p>
        </p:txBody>
      </p:sp>
      <p:sp>
        <p:nvSpPr>
          <p:cNvPr id="4" name="Slide Number Placeholder 3"/>
          <p:cNvSpPr>
            <a:spLocks noGrp="1"/>
          </p:cNvSpPr>
          <p:nvPr>
            <p:ph type="sldNum" sz="quarter" idx="10"/>
          </p:nvPr>
        </p:nvSpPr>
        <p:spPr/>
        <p:txBody>
          <a:bodyPr/>
          <a:lstStyle/>
          <a:p>
            <a:fld id="{F63BE06D-0C1A-41FA-96D3-5FC7749C6451}" type="slidenum">
              <a:rPr lang="en-US" smtClean="0"/>
              <a:t>12</a:t>
            </a:fld>
            <a:endParaRPr lang="en-US"/>
          </a:p>
        </p:txBody>
      </p:sp>
    </p:spTree>
    <p:extLst>
      <p:ext uri="{BB962C8B-B14F-4D97-AF65-F5344CB8AC3E}">
        <p14:creationId xmlns:p14="http://schemas.microsoft.com/office/powerpoint/2010/main" val="162159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6FF2CAF6-F78B-4015-BC8A-A6AEC92F2BF1}" type="datetimeFigureOut">
              <a:rPr lang="en-US" smtClean="0"/>
              <a:t>1/16/2015</a:t>
            </a:fld>
            <a:endParaRPr lang="en-US"/>
          </a:p>
        </p:txBody>
      </p:sp>
      <p:sp>
        <p:nvSpPr>
          <p:cNvPr id="17" name="Slide Number Placeholder 16"/>
          <p:cNvSpPr>
            <a:spLocks noGrp="1"/>
          </p:cNvSpPr>
          <p:nvPr>
            <p:ph type="sldNum" sz="quarter" idx="11"/>
          </p:nvPr>
        </p:nvSpPr>
        <p:spPr/>
        <p:txBody>
          <a:bodyPr/>
          <a:lstStyle/>
          <a:p>
            <a:fld id="{20E88DDA-5962-4C5C-B690-6796E339B841}"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2CAF6-F78B-4015-BC8A-A6AEC92F2BF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8DDA-5962-4C5C-B690-6796E339B8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F2CAF6-F78B-4015-BC8A-A6AEC92F2BF1}" type="datetimeFigureOut">
              <a:rPr lang="en-US" smtClean="0"/>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88DDA-5962-4C5C-B690-6796E339B84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8288" y="173038"/>
            <a:ext cx="8229600" cy="6746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1638" y="1450975"/>
            <a:ext cx="8340725" cy="4846638"/>
          </a:xfrm>
        </p:spPr>
        <p:txBody>
          <a:bodyPr/>
          <a:lstStyle/>
          <a:p>
            <a:pPr lvl="0"/>
            <a:endParaRPr lang="en-US" noProof="0" dirty="0" smtClean="0"/>
          </a:p>
        </p:txBody>
      </p:sp>
    </p:spTree>
    <p:extLst>
      <p:ext uri="{BB962C8B-B14F-4D97-AF65-F5344CB8AC3E}">
        <p14:creationId xmlns:p14="http://schemas.microsoft.com/office/powerpoint/2010/main" val="276664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6FF2CAF6-F78B-4015-BC8A-A6AEC92F2BF1}" type="datetimeFigureOut">
              <a:rPr lang="en-US" smtClean="0"/>
              <a:t>1/16/2015</a:t>
            </a:fld>
            <a:endParaRPr lang="en-US"/>
          </a:p>
        </p:txBody>
      </p:sp>
      <p:sp>
        <p:nvSpPr>
          <p:cNvPr id="12" name="Slide Number Placeholder 11"/>
          <p:cNvSpPr>
            <a:spLocks noGrp="1"/>
          </p:cNvSpPr>
          <p:nvPr>
            <p:ph type="sldNum" sz="quarter" idx="15"/>
          </p:nvPr>
        </p:nvSpPr>
        <p:spPr/>
        <p:txBody>
          <a:bodyPr/>
          <a:lstStyle/>
          <a:p>
            <a:fld id="{20E88DDA-5962-4C5C-B690-6796E339B84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6FF2CAF6-F78B-4015-BC8A-A6AEC92F2BF1}" type="datetimeFigureOut">
              <a:rPr lang="en-US" smtClean="0"/>
              <a:t>1/16/2015</a:t>
            </a:fld>
            <a:endParaRPr lang="en-US"/>
          </a:p>
        </p:txBody>
      </p:sp>
      <p:sp>
        <p:nvSpPr>
          <p:cNvPr id="14" name="Slide Number Placeholder 13"/>
          <p:cNvSpPr>
            <a:spLocks noGrp="1"/>
          </p:cNvSpPr>
          <p:nvPr>
            <p:ph type="sldNum" sz="quarter" idx="11"/>
          </p:nvPr>
        </p:nvSpPr>
        <p:spPr/>
        <p:txBody>
          <a:bodyPr/>
          <a:lstStyle/>
          <a:p>
            <a:fld id="{20E88DDA-5962-4C5C-B690-6796E339B84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6FF2CAF6-F78B-4015-BC8A-A6AEC92F2BF1}" type="datetimeFigureOut">
              <a:rPr lang="en-US" smtClean="0"/>
              <a:t>1/16/2015</a:t>
            </a:fld>
            <a:endParaRPr lang="en-US"/>
          </a:p>
        </p:txBody>
      </p:sp>
      <p:sp>
        <p:nvSpPr>
          <p:cNvPr id="12" name="Slide Number Placeholder 11"/>
          <p:cNvSpPr>
            <a:spLocks noGrp="1"/>
          </p:cNvSpPr>
          <p:nvPr>
            <p:ph type="sldNum" sz="quarter" idx="16"/>
          </p:nvPr>
        </p:nvSpPr>
        <p:spPr/>
        <p:txBody>
          <a:bodyPr/>
          <a:lstStyle/>
          <a:p>
            <a:fld id="{20E88DDA-5962-4C5C-B690-6796E339B84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6FF2CAF6-F78B-4015-BC8A-A6AEC92F2BF1}" type="datetimeFigureOut">
              <a:rPr lang="en-US" smtClean="0"/>
              <a:t>1/16/2015</a:t>
            </a:fld>
            <a:endParaRPr lang="en-US"/>
          </a:p>
        </p:txBody>
      </p:sp>
      <p:sp>
        <p:nvSpPr>
          <p:cNvPr id="12" name="Slide Number Placeholder 11"/>
          <p:cNvSpPr>
            <a:spLocks noGrp="1"/>
          </p:cNvSpPr>
          <p:nvPr>
            <p:ph type="sldNum" sz="quarter" idx="17"/>
          </p:nvPr>
        </p:nvSpPr>
        <p:spPr/>
        <p:txBody>
          <a:bodyPr/>
          <a:lstStyle/>
          <a:p>
            <a:fld id="{20E88DDA-5962-4C5C-B690-6796E339B84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6FF2CAF6-F78B-4015-BC8A-A6AEC92F2BF1}" type="datetimeFigureOut">
              <a:rPr lang="en-US" smtClean="0"/>
              <a:t>1/16/2015</a:t>
            </a:fld>
            <a:endParaRPr lang="en-US"/>
          </a:p>
        </p:txBody>
      </p:sp>
      <p:sp>
        <p:nvSpPr>
          <p:cNvPr id="16" name="Slide Number Placeholder 15"/>
          <p:cNvSpPr>
            <a:spLocks noGrp="1"/>
          </p:cNvSpPr>
          <p:nvPr>
            <p:ph type="sldNum" sz="quarter" idx="11"/>
          </p:nvPr>
        </p:nvSpPr>
        <p:spPr/>
        <p:txBody>
          <a:bodyPr/>
          <a:lstStyle/>
          <a:p>
            <a:fld id="{20E88DDA-5962-4C5C-B690-6796E339B84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FF2CAF6-F78B-4015-BC8A-A6AEC92F2BF1}" type="datetimeFigureOut">
              <a:rPr lang="en-US" smtClean="0"/>
              <a:t>1/16/2015</a:t>
            </a:fld>
            <a:endParaRPr lang="en-US"/>
          </a:p>
        </p:txBody>
      </p:sp>
      <p:sp>
        <p:nvSpPr>
          <p:cNvPr id="8" name="Slide Number Placeholder 7"/>
          <p:cNvSpPr>
            <a:spLocks noGrp="1"/>
          </p:cNvSpPr>
          <p:nvPr>
            <p:ph type="sldNum" sz="quarter" idx="11"/>
          </p:nvPr>
        </p:nvSpPr>
        <p:spPr/>
        <p:txBody>
          <a:bodyPr/>
          <a:lstStyle/>
          <a:p>
            <a:fld id="{20E88DDA-5962-4C5C-B690-6796E339B84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6FF2CAF6-F78B-4015-BC8A-A6AEC92F2BF1}" type="datetimeFigureOut">
              <a:rPr lang="en-US" smtClean="0"/>
              <a:t>1/16/2015</a:t>
            </a:fld>
            <a:endParaRPr lang="en-US"/>
          </a:p>
        </p:txBody>
      </p:sp>
      <p:sp>
        <p:nvSpPr>
          <p:cNvPr id="19" name="Slide Number Placeholder 18"/>
          <p:cNvSpPr>
            <a:spLocks noGrp="1"/>
          </p:cNvSpPr>
          <p:nvPr>
            <p:ph type="sldNum" sz="quarter" idx="16"/>
          </p:nvPr>
        </p:nvSpPr>
        <p:spPr/>
        <p:txBody>
          <a:bodyPr/>
          <a:lstStyle/>
          <a:p>
            <a:fld id="{20E88DDA-5962-4C5C-B690-6796E339B841}"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6FF2CAF6-F78B-4015-BC8A-A6AEC92F2BF1}" type="datetimeFigureOut">
              <a:rPr lang="en-US" smtClean="0"/>
              <a:t>1/16/2015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20E88DDA-5962-4C5C-B690-6796E339B84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6FF2CAF6-F78B-4015-BC8A-A6AEC92F2BF1}" type="datetimeFigureOut">
              <a:rPr lang="en-US" smtClean="0"/>
              <a:t>1/16/2015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0E88DDA-5962-4C5C-B690-6796E339B84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bte.drcedirect.com/MI/portals/mi/ott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michigan.gov/documents/mde/K-12_MI_Math_Standards_REV_470033_7.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higan.gov/documents/mde/Spotlight-December-4-2014_475718_7.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tm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www.bealearninghero.org/#intr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3.tmp"/><Relationship Id="rId4" Type="http://schemas.openxmlformats.org/officeDocument/2006/relationships/hyperlink" Target="http://pages.uoregon.edu/dps/CommonCore/CCSSM_bygrade.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3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CCSS-M</a:t>
            </a:r>
            <a:r>
              <a:rPr lang="en-US" sz="2800" cap="small" dirty="0"/>
              <a:t> </a:t>
            </a:r>
            <a:r>
              <a:rPr lang="en-US" sz="2400" cap="small" dirty="0" smtClean="0"/>
              <a:t>in</a:t>
            </a:r>
            <a:r>
              <a:rPr lang="en-US" sz="2800" cap="small" dirty="0" smtClean="0"/>
              <a:t> </a:t>
            </a:r>
            <a:r>
              <a:rPr lang="en-US" sz="2800" dirty="0" smtClean="0"/>
              <a:t>Michigan</a:t>
            </a:r>
            <a:endParaRPr lang="en-US" sz="2800" dirty="0"/>
          </a:p>
        </p:txBody>
      </p:sp>
      <p:grpSp>
        <p:nvGrpSpPr>
          <p:cNvPr id="5" name="Group 6"/>
          <p:cNvGrpSpPr>
            <a:grpSpLocks/>
          </p:cNvGrpSpPr>
          <p:nvPr/>
        </p:nvGrpSpPr>
        <p:grpSpPr bwMode="auto">
          <a:xfrm>
            <a:off x="1219200" y="2371725"/>
            <a:ext cx="6477000" cy="3495675"/>
            <a:chOff x="462181" y="162701"/>
            <a:chExt cx="7919819" cy="4132788"/>
          </a:xfrm>
        </p:grpSpPr>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444" y="762000"/>
              <a:ext cx="3638556" cy="242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181" y="983686"/>
              <a:ext cx="3234060" cy="16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4004748" y="162701"/>
              <a:ext cx="1939190" cy="3034841"/>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p:cNvPicPr>
            <p:nvPr/>
          </p:nvPicPr>
          <p:blipFill>
            <a:blip r:embed="rId6"/>
            <a:srcRect/>
            <a:stretch>
              <a:fillRect/>
            </a:stretch>
          </p:blipFill>
          <p:spPr bwMode="auto">
            <a:xfrm>
              <a:off x="1391984" y="2514374"/>
              <a:ext cx="3179574" cy="1781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stretch>
              <a:fillRect/>
            </a:stretch>
          </p:blipFill>
          <p:spPr>
            <a:xfrm>
              <a:off x="4115392" y="2501236"/>
              <a:ext cx="2971874" cy="1614077"/>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05539" y="636354"/>
              <a:ext cx="1565639" cy="2349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9132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478024"/>
            <a:ext cx="8382000" cy="3084576"/>
          </a:xfrm>
        </p:spPr>
        <p:txBody>
          <a:bodyPr>
            <a:normAutofit/>
          </a:bodyPr>
          <a:lstStyle/>
          <a:p>
            <a:pPr algn="l"/>
            <a:r>
              <a:rPr lang="en-US" dirty="0"/>
              <a:t> </a:t>
            </a:r>
            <a:r>
              <a:rPr lang="en-US" sz="4000" dirty="0" smtClean="0"/>
              <a:t>The test </a:t>
            </a:r>
            <a:r>
              <a:rPr lang="en-US" sz="4000" dirty="0"/>
              <a:t>is comprised of </a:t>
            </a:r>
            <a:r>
              <a:rPr lang="en-US" sz="4000" dirty="0" smtClean="0"/>
              <a:t>a:</a:t>
            </a:r>
          </a:p>
          <a:p>
            <a:pPr marL="973138" indent="-515938" algn="l">
              <a:buFont typeface="Arial" panose="020B0604020202020204" pitchFamily="34" charset="0"/>
              <a:buChar char="•"/>
            </a:pPr>
            <a:r>
              <a:rPr lang="en-US" sz="4000" dirty="0" smtClean="0"/>
              <a:t>Computer </a:t>
            </a:r>
            <a:r>
              <a:rPr lang="en-US" sz="4000" dirty="0"/>
              <a:t>Adaptive Test (</a:t>
            </a:r>
            <a:r>
              <a:rPr lang="en-US" sz="4000" dirty="0" smtClean="0"/>
              <a:t>CAT),</a:t>
            </a:r>
          </a:p>
          <a:p>
            <a:pPr marL="973138" indent="-515938" algn="l">
              <a:buFont typeface="Arial" panose="020B0604020202020204" pitchFamily="34" charset="0"/>
              <a:buChar char="•"/>
            </a:pPr>
            <a:r>
              <a:rPr lang="en-US" sz="4000" dirty="0" smtClean="0">
                <a:solidFill>
                  <a:srgbClr val="FFFF00"/>
                </a:solidFill>
              </a:rPr>
              <a:t>Classroom Activity</a:t>
            </a:r>
            <a:r>
              <a:rPr lang="en-US" sz="4000" dirty="0" smtClean="0"/>
              <a:t>, and a</a:t>
            </a:r>
          </a:p>
          <a:p>
            <a:pPr marL="973138" indent="-515938" algn="l">
              <a:buFont typeface="Arial" panose="020B0604020202020204" pitchFamily="34" charset="0"/>
              <a:buChar char="•"/>
            </a:pPr>
            <a:r>
              <a:rPr lang="en-US" sz="4000" dirty="0" smtClean="0">
                <a:solidFill>
                  <a:srgbClr val="FFFF00"/>
                </a:solidFill>
              </a:rPr>
              <a:t>Performance Task </a:t>
            </a:r>
            <a:r>
              <a:rPr lang="en-US" sz="4000" dirty="0">
                <a:solidFill>
                  <a:srgbClr val="FFFF00"/>
                </a:solidFill>
              </a:rPr>
              <a:t>(PT</a:t>
            </a:r>
            <a:r>
              <a:rPr lang="en-US" sz="4000" dirty="0" smtClean="0">
                <a:solidFill>
                  <a:srgbClr val="FFFF00"/>
                </a:solidFill>
              </a:rPr>
              <a:t>).</a:t>
            </a:r>
            <a:endParaRPr lang="en-US" sz="4000" dirty="0">
              <a:solidFill>
                <a:srgbClr val="FFFF00"/>
              </a:solidFill>
            </a:endParaRPr>
          </a:p>
        </p:txBody>
      </p:sp>
      <p:sp>
        <p:nvSpPr>
          <p:cNvPr id="3" name="Title 2"/>
          <p:cNvSpPr>
            <a:spLocks noGrp="1"/>
          </p:cNvSpPr>
          <p:nvPr>
            <p:ph type="title"/>
          </p:nvPr>
        </p:nvSpPr>
        <p:spPr/>
        <p:txBody>
          <a:bodyPr>
            <a:normAutofit/>
          </a:bodyPr>
          <a:lstStyle/>
          <a:p>
            <a:r>
              <a:rPr lang="en-US" sz="2400" dirty="0" smtClean="0"/>
              <a:t>M-STEP Components</a:t>
            </a:r>
            <a:endParaRPr lang="en-US"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4800"/>
            <a:ext cx="1477670" cy="1900541"/>
          </a:xfrm>
          <a:prstGeom prst="rect">
            <a:avLst/>
          </a:prstGeom>
          <a:ln>
            <a:noFill/>
          </a:ln>
          <a:effectLst>
            <a:softEdge rad="112500"/>
          </a:effectLst>
        </p:spPr>
      </p:pic>
    </p:spTree>
    <p:extLst>
      <p:ext uri="{BB962C8B-B14F-4D97-AF65-F5344CB8AC3E}">
        <p14:creationId xmlns:p14="http://schemas.microsoft.com/office/powerpoint/2010/main" val="1104359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173224"/>
            <a:ext cx="8382000" cy="4684776"/>
          </a:xfrm>
        </p:spPr>
        <p:txBody>
          <a:bodyPr>
            <a:normAutofit/>
          </a:bodyPr>
          <a:lstStyle/>
          <a:p>
            <a:r>
              <a:rPr lang="en-US" sz="2800" b="1" i="1" dirty="0">
                <a:solidFill>
                  <a:srgbClr val="FFFF00"/>
                </a:solidFill>
              </a:rPr>
              <a:t>The purpose of the Classroom Activity is to introduce students to the vocabulary and the context of the Performance Task to follow.</a:t>
            </a:r>
          </a:p>
          <a:p>
            <a:pPr algn="l"/>
            <a:endParaRPr lang="en-US" sz="2400" dirty="0"/>
          </a:p>
          <a:p>
            <a:pPr algn="l"/>
            <a:r>
              <a:rPr lang="en-US" sz="2400" dirty="0" smtClean="0"/>
              <a:t>The </a:t>
            </a:r>
            <a:r>
              <a:rPr lang="en-US" sz="2400" dirty="0"/>
              <a:t>Classroom </a:t>
            </a:r>
            <a:r>
              <a:rPr lang="en-US" sz="2400" dirty="0" smtClean="0"/>
              <a:t>Activity:</a:t>
            </a:r>
          </a:p>
          <a:p>
            <a:pPr marL="342900" indent="-342900" algn="l">
              <a:buFont typeface="Arial" panose="020B0604020202020204" pitchFamily="34" charset="0"/>
              <a:buChar char="•"/>
            </a:pPr>
            <a:r>
              <a:rPr lang="en-US" sz="2400" dirty="0" smtClean="0"/>
              <a:t>is a </a:t>
            </a:r>
            <a:r>
              <a:rPr lang="en-US" sz="2400" dirty="0" smtClean="0">
                <a:solidFill>
                  <a:srgbClr val="FFFF00"/>
                </a:solidFill>
              </a:rPr>
              <a:t>30-minute scripted lesson </a:t>
            </a:r>
            <a:r>
              <a:rPr lang="en-US" sz="2400" dirty="0"/>
              <a:t>presented to the </a:t>
            </a:r>
            <a:r>
              <a:rPr lang="en-US" sz="2400" dirty="0" smtClean="0"/>
              <a:t>students;</a:t>
            </a:r>
          </a:p>
          <a:p>
            <a:pPr marL="342900" indent="-342900" algn="l">
              <a:buFont typeface="Arial" panose="020B0604020202020204" pitchFamily="34" charset="0"/>
              <a:buChar char="•"/>
            </a:pPr>
            <a:r>
              <a:rPr lang="en-US" sz="2400" dirty="0" smtClean="0"/>
              <a:t>should be administered </a:t>
            </a:r>
            <a:r>
              <a:rPr lang="en-US" sz="2400" dirty="0" smtClean="0">
                <a:solidFill>
                  <a:srgbClr val="FFFF00"/>
                </a:solidFill>
              </a:rPr>
              <a:t>as </a:t>
            </a:r>
            <a:r>
              <a:rPr lang="en-US" sz="2400" dirty="0">
                <a:solidFill>
                  <a:srgbClr val="FFFF00"/>
                </a:solidFill>
              </a:rPr>
              <a:t>close as </a:t>
            </a:r>
            <a:r>
              <a:rPr lang="en-US" sz="2400" dirty="0" smtClean="0">
                <a:solidFill>
                  <a:srgbClr val="FFFF00"/>
                </a:solidFill>
              </a:rPr>
              <a:t>possible, but</a:t>
            </a:r>
            <a:r>
              <a:rPr lang="en-US" sz="2400" dirty="0" smtClean="0"/>
              <a:t> </a:t>
            </a:r>
            <a:r>
              <a:rPr lang="en-US" sz="2400" dirty="0">
                <a:solidFill>
                  <a:srgbClr val="FFFF00"/>
                </a:solidFill>
              </a:rPr>
              <a:t>no more than 3 days prior</a:t>
            </a:r>
            <a:r>
              <a:rPr lang="en-US" sz="2400" dirty="0"/>
              <a:t> to the administration </a:t>
            </a:r>
            <a:r>
              <a:rPr lang="en-US" sz="2400" dirty="0" smtClean="0"/>
              <a:t>of the </a:t>
            </a:r>
            <a:r>
              <a:rPr lang="en-US" sz="2400" dirty="0"/>
              <a:t>Performance Task (PT</a:t>
            </a:r>
            <a:r>
              <a:rPr lang="en-US" sz="2400" dirty="0" smtClean="0"/>
              <a:t>); </a:t>
            </a:r>
          </a:p>
          <a:p>
            <a:pPr marL="342900" indent="-342900" algn="l">
              <a:buFont typeface="Arial" panose="020B0604020202020204" pitchFamily="34" charset="0"/>
              <a:buChar char="•"/>
            </a:pPr>
            <a:r>
              <a:rPr lang="en-US" sz="2400" dirty="0" smtClean="0"/>
              <a:t>may </a:t>
            </a:r>
            <a:r>
              <a:rPr lang="en-US" sz="2400" dirty="0"/>
              <a:t>occur on the </a:t>
            </a:r>
            <a:r>
              <a:rPr lang="en-US" sz="2400" dirty="0" smtClean="0"/>
              <a:t>same day </a:t>
            </a:r>
            <a:r>
              <a:rPr lang="en-US" sz="2400" dirty="0"/>
              <a:t>as the </a:t>
            </a:r>
            <a:r>
              <a:rPr lang="en-US" sz="2400" dirty="0" smtClean="0"/>
              <a:t>PT; and</a:t>
            </a:r>
          </a:p>
          <a:p>
            <a:pPr marL="342900" indent="-342900" algn="l">
              <a:buFont typeface="Arial" panose="020B0604020202020204" pitchFamily="34" charset="0"/>
              <a:buChar char="•"/>
            </a:pPr>
            <a:r>
              <a:rPr lang="en-US" sz="2400" dirty="0"/>
              <a:t>i</a:t>
            </a:r>
            <a:r>
              <a:rPr lang="en-US" sz="2400" dirty="0" smtClean="0"/>
              <a:t>s delivered in </a:t>
            </a:r>
            <a:r>
              <a:rPr lang="en-US" sz="2400" dirty="0"/>
              <a:t>class by the teacher, </a:t>
            </a:r>
            <a:r>
              <a:rPr lang="en-US" sz="2400" dirty="0" smtClean="0">
                <a:solidFill>
                  <a:srgbClr val="FFFF00"/>
                </a:solidFill>
              </a:rPr>
              <a:t>not online</a:t>
            </a:r>
            <a:r>
              <a:rPr lang="en-US" sz="2400" dirty="0" smtClean="0"/>
              <a:t>. </a:t>
            </a:r>
            <a:endParaRPr lang="en-US" sz="2400" dirty="0"/>
          </a:p>
          <a:p>
            <a:pPr algn="l"/>
            <a:endParaRPr lang="en-US" sz="2400" dirty="0" smtClean="0"/>
          </a:p>
          <a:p>
            <a:pPr algn="l"/>
            <a:endParaRPr lang="en-US" dirty="0"/>
          </a:p>
        </p:txBody>
      </p:sp>
      <p:sp>
        <p:nvSpPr>
          <p:cNvPr id="3" name="Title 2"/>
          <p:cNvSpPr>
            <a:spLocks noGrp="1"/>
          </p:cNvSpPr>
          <p:nvPr>
            <p:ph type="title"/>
          </p:nvPr>
        </p:nvSpPr>
        <p:spPr/>
        <p:txBody>
          <a:bodyPr/>
          <a:lstStyle/>
          <a:p>
            <a:r>
              <a:rPr lang="en-US" dirty="0" smtClean="0"/>
              <a:t>M-STEP Components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1477670" cy="1900541"/>
          </a:xfrm>
          <a:prstGeom prst="rect">
            <a:avLst/>
          </a:prstGeom>
          <a:ln>
            <a:noFill/>
          </a:ln>
          <a:effectLst>
            <a:softEdge rad="112500"/>
          </a:effectLst>
        </p:spPr>
      </p:pic>
    </p:spTree>
    <p:extLst>
      <p:ext uri="{BB962C8B-B14F-4D97-AF65-F5344CB8AC3E}">
        <p14:creationId xmlns:p14="http://schemas.microsoft.com/office/powerpoint/2010/main" val="668670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382000" cy="4684776"/>
          </a:xfrm>
        </p:spPr>
        <p:txBody>
          <a:bodyPr>
            <a:noAutofit/>
          </a:bodyPr>
          <a:lstStyle/>
          <a:p>
            <a:pPr algn="l"/>
            <a:r>
              <a:rPr lang="en-US" sz="2400" dirty="0" smtClean="0"/>
              <a:t>The Performance Task (PT) </a:t>
            </a:r>
            <a:r>
              <a:rPr lang="en-US" sz="2400" dirty="0"/>
              <a:t>is a multi-item task administered </a:t>
            </a:r>
            <a:r>
              <a:rPr lang="en-US" sz="2400" dirty="0" smtClean="0"/>
              <a:t>online.</a:t>
            </a:r>
          </a:p>
          <a:p>
            <a:pPr algn="l"/>
            <a:endParaRPr lang="en-US" sz="2400" dirty="0"/>
          </a:p>
          <a:p>
            <a:pPr algn="l"/>
            <a:r>
              <a:rPr lang="en-US" sz="2400" dirty="0" smtClean="0"/>
              <a:t>Within this PT students </a:t>
            </a:r>
            <a:r>
              <a:rPr lang="en-US" sz="2400" dirty="0"/>
              <a:t>are presented with several </a:t>
            </a:r>
            <a:r>
              <a:rPr lang="en-US" sz="2400" dirty="0" smtClean="0"/>
              <a:t>stimuli.  They will respond to a combination of:</a:t>
            </a:r>
          </a:p>
          <a:p>
            <a:pPr marL="342900" indent="-342900" algn="l">
              <a:buFont typeface="Arial" panose="020B0604020202020204" pitchFamily="34" charset="0"/>
              <a:buChar char="•"/>
            </a:pPr>
            <a:r>
              <a:rPr lang="en-US" sz="2400" dirty="0" smtClean="0"/>
              <a:t>Technology </a:t>
            </a:r>
            <a:r>
              <a:rPr lang="en-US" sz="2400" dirty="0"/>
              <a:t>Enhanced (TE) </a:t>
            </a:r>
            <a:r>
              <a:rPr lang="en-US" sz="2400" dirty="0" smtClean="0"/>
              <a:t>items,</a:t>
            </a:r>
          </a:p>
          <a:p>
            <a:pPr marL="342900" indent="-342900" algn="l">
              <a:buFont typeface="Arial" panose="020B0604020202020204" pitchFamily="34" charset="0"/>
              <a:buChar char="•"/>
            </a:pPr>
            <a:r>
              <a:rPr lang="en-US" sz="2400" dirty="0" smtClean="0"/>
              <a:t>short Constructed </a:t>
            </a:r>
            <a:r>
              <a:rPr lang="en-US" sz="2400" dirty="0"/>
              <a:t>Response (</a:t>
            </a:r>
            <a:r>
              <a:rPr lang="en-US" sz="2400" dirty="0" smtClean="0"/>
              <a:t>CR), and</a:t>
            </a:r>
          </a:p>
          <a:p>
            <a:pPr marL="342900" indent="-342900" algn="l">
              <a:buFont typeface="Arial" panose="020B0604020202020204" pitchFamily="34" charset="0"/>
              <a:buChar char="•"/>
            </a:pPr>
            <a:r>
              <a:rPr lang="en-US" sz="2400" dirty="0" smtClean="0"/>
              <a:t>extended </a:t>
            </a:r>
            <a:r>
              <a:rPr lang="en-US" sz="2400" dirty="0"/>
              <a:t>CR </a:t>
            </a:r>
            <a:r>
              <a:rPr lang="en-US" sz="2400" dirty="0" smtClean="0"/>
              <a:t>items.</a:t>
            </a:r>
            <a:endParaRPr lang="en-US" sz="2400" dirty="0"/>
          </a:p>
          <a:p>
            <a:pPr algn="l"/>
            <a:endParaRPr lang="en-US" sz="2400" b="1" i="1" dirty="0" smtClean="0"/>
          </a:p>
          <a:p>
            <a:r>
              <a:rPr lang="en-US" sz="2400" b="1" i="1" dirty="0" smtClean="0">
                <a:solidFill>
                  <a:srgbClr val="FFFF00"/>
                </a:solidFill>
              </a:rPr>
              <a:t>Administering </a:t>
            </a:r>
            <a:r>
              <a:rPr lang="en-US" sz="2400" b="1" i="1" dirty="0">
                <a:solidFill>
                  <a:srgbClr val="FFFF00"/>
                </a:solidFill>
              </a:rPr>
              <a:t>the PT without first administering </a:t>
            </a:r>
            <a:r>
              <a:rPr lang="en-US" sz="2400" b="1" i="1" dirty="0" smtClean="0">
                <a:solidFill>
                  <a:srgbClr val="FFFF00"/>
                </a:solidFill>
              </a:rPr>
              <a:t>the Classroom </a:t>
            </a:r>
            <a:r>
              <a:rPr lang="en-US" sz="2400" b="1" i="1" dirty="0">
                <a:solidFill>
                  <a:srgbClr val="FFFF00"/>
                </a:solidFill>
              </a:rPr>
              <a:t>Activity is considered a testing irregularity.</a:t>
            </a:r>
          </a:p>
        </p:txBody>
      </p:sp>
      <p:sp>
        <p:nvSpPr>
          <p:cNvPr id="3" name="Title 2"/>
          <p:cNvSpPr>
            <a:spLocks noGrp="1"/>
          </p:cNvSpPr>
          <p:nvPr>
            <p:ph type="title"/>
          </p:nvPr>
        </p:nvSpPr>
        <p:spPr/>
        <p:txBody>
          <a:bodyPr/>
          <a:lstStyle/>
          <a:p>
            <a:r>
              <a:rPr lang="en-US" dirty="0" smtClean="0"/>
              <a:t>M-STEP Components</a:t>
            </a:r>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1"/>
            <a:ext cx="1325270" cy="1704528"/>
          </a:xfrm>
          <a:prstGeom prst="rect">
            <a:avLst/>
          </a:prstGeom>
          <a:ln>
            <a:noFill/>
          </a:ln>
          <a:effectLst>
            <a:softEdge rad="112500"/>
          </a:effectLst>
        </p:spPr>
      </p:pic>
    </p:spTree>
    <p:extLst>
      <p:ext uri="{BB962C8B-B14F-4D97-AF65-F5344CB8AC3E}">
        <p14:creationId xmlns:p14="http://schemas.microsoft.com/office/powerpoint/2010/main" val="420227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382000" cy="4684776"/>
          </a:xfrm>
        </p:spPr>
        <p:txBody>
          <a:bodyPr>
            <a:noAutofit/>
          </a:bodyPr>
          <a:lstStyle/>
          <a:p>
            <a:pPr algn="l"/>
            <a:r>
              <a:rPr lang="en-US" sz="2800" b="1" dirty="0" smtClean="0"/>
              <a:t>A “note” about the Performance Task in grade 11...</a:t>
            </a:r>
          </a:p>
          <a:p>
            <a:pPr algn="l"/>
            <a:endParaRPr lang="en-US" sz="2400" dirty="0"/>
          </a:p>
          <a:p>
            <a:pPr algn="l">
              <a:spcBef>
                <a:spcPts val="0"/>
              </a:spcBef>
              <a:buClrTx/>
              <a:defRPr/>
            </a:pPr>
            <a:r>
              <a:rPr lang="en-US" sz="2400" dirty="0" smtClean="0"/>
              <a:t>Performance </a:t>
            </a:r>
            <a:r>
              <a:rPr lang="en-US" sz="2400" dirty="0"/>
              <a:t>Tasks (and their accompanying classroom activities) are </a:t>
            </a:r>
            <a:r>
              <a:rPr lang="en-US" sz="2400" dirty="0">
                <a:solidFill>
                  <a:srgbClr val="FFFF00"/>
                </a:solidFill>
              </a:rPr>
              <a:t>recommended but not required for students in grade 11</a:t>
            </a:r>
            <a:r>
              <a:rPr lang="en-US" sz="2400" dirty="0"/>
              <a:t>, as state law </a:t>
            </a:r>
            <a:r>
              <a:rPr lang="en-US" sz="2400" dirty="0" smtClean="0"/>
              <a:t>prohibits the </a:t>
            </a:r>
            <a:r>
              <a:rPr lang="en-US" sz="2400" dirty="0"/>
              <a:t>requirement of more than one extended-response item on the Michigan Merit Examination. </a:t>
            </a:r>
            <a:endParaRPr lang="en-US" sz="2400" dirty="0" smtClean="0"/>
          </a:p>
          <a:p>
            <a:pPr algn="l">
              <a:spcBef>
                <a:spcPts val="0"/>
              </a:spcBef>
              <a:buClrTx/>
              <a:defRPr/>
            </a:pPr>
            <a:endParaRPr lang="en-US" sz="1800" dirty="0"/>
          </a:p>
          <a:p>
            <a:pPr algn="l">
              <a:spcBef>
                <a:spcPts val="0"/>
              </a:spcBef>
              <a:buClrTx/>
              <a:defRPr/>
            </a:pPr>
            <a:r>
              <a:rPr lang="en-US" sz="2400" dirty="0" smtClean="0">
                <a:solidFill>
                  <a:srgbClr val="FFFF00"/>
                </a:solidFill>
              </a:rPr>
              <a:t>However</a:t>
            </a:r>
            <a:r>
              <a:rPr lang="en-US" sz="2400" dirty="0">
                <a:solidFill>
                  <a:srgbClr val="FFFF00"/>
                </a:solidFill>
              </a:rPr>
              <a:t>, </a:t>
            </a:r>
            <a:r>
              <a:rPr lang="en-US" sz="2400" dirty="0"/>
              <a:t>because a single extended-response item is likely insufficient to achieve alignment to Michigan’s high school standards, </a:t>
            </a:r>
            <a:r>
              <a:rPr lang="en-US" sz="2400" dirty="0">
                <a:solidFill>
                  <a:srgbClr val="FFFF00"/>
                </a:solidFill>
              </a:rPr>
              <a:t>it is unclear whether the U.S. Department of Education will allow results </a:t>
            </a:r>
            <a:r>
              <a:rPr lang="en-US" sz="2400" dirty="0" smtClean="0">
                <a:solidFill>
                  <a:srgbClr val="FFFF00"/>
                </a:solidFill>
              </a:rPr>
              <a:t>without Performance </a:t>
            </a:r>
            <a:r>
              <a:rPr lang="en-US" sz="2400" dirty="0">
                <a:solidFill>
                  <a:srgbClr val="FFFF00"/>
                </a:solidFill>
              </a:rPr>
              <a:t>Tasks to count for accountability. </a:t>
            </a:r>
          </a:p>
          <a:p>
            <a:pPr algn="l"/>
            <a:endParaRPr lang="en-US" sz="2400" dirty="0" smtClean="0"/>
          </a:p>
          <a:p>
            <a:pPr algn="l"/>
            <a:endParaRPr lang="en-US" sz="2400" dirty="0"/>
          </a:p>
        </p:txBody>
      </p:sp>
      <p:sp>
        <p:nvSpPr>
          <p:cNvPr id="3" name="Title 2"/>
          <p:cNvSpPr>
            <a:spLocks noGrp="1"/>
          </p:cNvSpPr>
          <p:nvPr>
            <p:ph type="title"/>
          </p:nvPr>
        </p:nvSpPr>
        <p:spPr/>
        <p:txBody>
          <a:bodyPr>
            <a:noAutofit/>
          </a:bodyPr>
          <a:lstStyle/>
          <a:p>
            <a:r>
              <a:rPr lang="en-US" sz="2400" dirty="0" smtClean="0"/>
              <a:t>M-STEP Components</a:t>
            </a:r>
            <a:endParaRPr lang="en-US" sz="24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45" y="304801"/>
            <a:ext cx="1244155" cy="1600199"/>
          </a:xfrm>
          <a:prstGeom prst="rect">
            <a:avLst/>
          </a:prstGeom>
          <a:ln>
            <a:noFill/>
          </a:ln>
          <a:effectLst>
            <a:softEdge rad="112500"/>
          </a:effectLst>
        </p:spPr>
      </p:pic>
    </p:spTree>
    <p:extLst>
      <p:ext uri="{BB962C8B-B14F-4D97-AF65-F5344CB8AC3E}">
        <p14:creationId xmlns:p14="http://schemas.microsoft.com/office/powerpoint/2010/main" val="417800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23" y="1676400"/>
            <a:ext cx="8806677" cy="3962400"/>
          </a:xfrm>
          <a:prstGeom prst="rect">
            <a:avLst/>
          </a:prstGeom>
        </p:spPr>
      </p:pic>
    </p:spTree>
    <p:extLst>
      <p:ext uri="{BB962C8B-B14F-4D97-AF65-F5344CB8AC3E}">
        <p14:creationId xmlns:p14="http://schemas.microsoft.com/office/powerpoint/2010/main" val="2294453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14400"/>
            <a:ext cx="8303040" cy="5257799"/>
          </a:xfrm>
          <a:prstGeom prst="rect">
            <a:avLst/>
          </a:prstGeom>
        </p:spPr>
      </p:pic>
    </p:spTree>
    <p:extLst>
      <p:ext uri="{BB962C8B-B14F-4D97-AF65-F5344CB8AC3E}">
        <p14:creationId xmlns:p14="http://schemas.microsoft.com/office/powerpoint/2010/main" val="654280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886200"/>
            <a:ext cx="8077200" cy="1752600"/>
          </a:xfrm>
        </p:spPr>
        <p:txBody>
          <a:bodyPr>
            <a:normAutofit/>
          </a:bodyPr>
          <a:lstStyle/>
          <a:p>
            <a:r>
              <a:rPr lang="en-US" sz="2800" dirty="0" smtClean="0">
                <a:solidFill>
                  <a:srgbClr val="FFFF00"/>
                </a:solidFill>
              </a:rPr>
              <a:t>*Grade level specific items to be released in early 2015</a:t>
            </a:r>
          </a:p>
          <a:p>
            <a:r>
              <a:rPr lang="en-US" sz="2800" dirty="0" smtClean="0">
                <a:solidFill>
                  <a:srgbClr val="FFFF00"/>
                </a:solidFill>
                <a:hlinkClick r:id="rId3"/>
              </a:rPr>
              <a:t>https://wbte.drcedirect.com/MI/portals/mi/ott1</a:t>
            </a:r>
            <a:endParaRPr lang="en-US" sz="2800" dirty="0">
              <a:solidFill>
                <a:srgbClr val="FFFF00"/>
              </a:solidFill>
            </a:endParaRPr>
          </a:p>
        </p:txBody>
      </p:sp>
      <p:sp>
        <p:nvSpPr>
          <p:cNvPr id="2" name="Title 1"/>
          <p:cNvSpPr>
            <a:spLocks noGrp="1"/>
          </p:cNvSpPr>
          <p:nvPr>
            <p:ph type="title"/>
          </p:nvPr>
        </p:nvSpPr>
        <p:spPr>
          <a:xfrm>
            <a:off x="1981200" y="2209800"/>
            <a:ext cx="5181600" cy="1259840"/>
          </a:xfrm>
        </p:spPr>
        <p:txBody>
          <a:bodyPr>
            <a:noAutofit/>
          </a:bodyPr>
          <a:lstStyle/>
          <a:p>
            <a:r>
              <a:rPr lang="en-US" sz="3600" dirty="0" smtClean="0"/>
              <a:t>M-Step Spring 15</a:t>
            </a:r>
            <a:br>
              <a:rPr lang="en-US" sz="3600" dirty="0" smtClean="0"/>
            </a:br>
            <a:r>
              <a:rPr lang="en-US" sz="3600" dirty="0" smtClean="0"/>
              <a:t> Preview*</a:t>
            </a:r>
            <a:endParaRPr lang="en-US" sz="3600" dirty="0"/>
          </a:p>
        </p:txBody>
      </p:sp>
    </p:spTree>
    <p:extLst>
      <p:ext uri="{BB962C8B-B14F-4D97-AF65-F5344CB8AC3E}">
        <p14:creationId xmlns:p14="http://schemas.microsoft.com/office/powerpoint/2010/main" val="35489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1887285"/>
            <a:ext cx="6553200" cy="4818315"/>
          </a:xfrm>
        </p:spPr>
      </p:pic>
      <p:sp>
        <p:nvSpPr>
          <p:cNvPr id="2" name="Title 1"/>
          <p:cNvSpPr>
            <a:spLocks noGrp="1"/>
          </p:cNvSpPr>
          <p:nvPr>
            <p:ph type="title"/>
          </p:nvPr>
        </p:nvSpPr>
        <p:spPr/>
        <p:txBody>
          <a:bodyPr/>
          <a:lstStyle/>
          <a:p>
            <a:r>
              <a:rPr lang="en-US" dirty="0" smtClean="0"/>
              <a:t>Line Guide Tool</a:t>
            </a:r>
            <a:endParaRPr lang="en-US" dirty="0"/>
          </a:p>
        </p:txBody>
      </p:sp>
    </p:spTree>
    <p:extLst>
      <p:ext uri="{BB962C8B-B14F-4D97-AF65-F5344CB8AC3E}">
        <p14:creationId xmlns:p14="http://schemas.microsoft.com/office/powerpoint/2010/main" val="378684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95400" y="1826531"/>
            <a:ext cx="6715792" cy="4955269"/>
          </a:xfrm>
        </p:spPr>
      </p:pic>
      <p:sp>
        <p:nvSpPr>
          <p:cNvPr id="2" name="Title 1"/>
          <p:cNvSpPr>
            <a:spLocks noGrp="1"/>
          </p:cNvSpPr>
          <p:nvPr>
            <p:ph type="title"/>
          </p:nvPr>
        </p:nvSpPr>
        <p:spPr/>
        <p:txBody>
          <a:bodyPr/>
          <a:lstStyle/>
          <a:p>
            <a:r>
              <a:rPr lang="en-US" dirty="0" smtClean="0"/>
              <a:t>Sticky Note Tool</a:t>
            </a:r>
            <a:endParaRPr lang="en-US" dirty="0"/>
          </a:p>
        </p:txBody>
      </p:sp>
    </p:spTree>
    <p:extLst>
      <p:ext uri="{BB962C8B-B14F-4D97-AF65-F5344CB8AC3E}">
        <p14:creationId xmlns:p14="http://schemas.microsoft.com/office/powerpoint/2010/main" val="101592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71600" y="1909063"/>
            <a:ext cx="6610846" cy="4796537"/>
          </a:xfrm>
        </p:spPr>
      </p:pic>
      <p:sp>
        <p:nvSpPr>
          <p:cNvPr id="2" name="Title 1"/>
          <p:cNvSpPr>
            <a:spLocks noGrp="1"/>
          </p:cNvSpPr>
          <p:nvPr>
            <p:ph type="title"/>
          </p:nvPr>
        </p:nvSpPr>
        <p:spPr/>
        <p:txBody>
          <a:bodyPr/>
          <a:lstStyle/>
          <a:p>
            <a:r>
              <a:rPr lang="en-US" dirty="0"/>
              <a:t>Sticky Note Tool</a:t>
            </a:r>
          </a:p>
        </p:txBody>
      </p:sp>
      <p:sp>
        <p:nvSpPr>
          <p:cNvPr id="5" name="TextBox 4"/>
          <p:cNvSpPr txBox="1"/>
          <p:nvPr/>
        </p:nvSpPr>
        <p:spPr>
          <a:xfrm>
            <a:off x="3429000" y="2999601"/>
            <a:ext cx="365760" cy="365760"/>
          </a:xfrm>
          <a:prstGeom prst="rect">
            <a:avLst/>
          </a:prstGeom>
          <a:solidFill>
            <a:srgbClr val="FFCC99"/>
          </a:solidFill>
        </p:spPr>
        <p:txBody>
          <a:bodyPr wrap="square" rtlCol="0">
            <a:spAutoFit/>
          </a:bodyPr>
          <a:lstStyle/>
          <a:p>
            <a:r>
              <a:rPr lang="en-US" sz="1200" dirty="0" smtClean="0">
                <a:solidFill>
                  <a:schemeClr val="bg1"/>
                </a:solidFill>
              </a:rPr>
              <a:t>10</a:t>
            </a:r>
            <a:endParaRPr lang="en-US" sz="1200" dirty="0">
              <a:solidFill>
                <a:schemeClr val="bg1"/>
              </a:solidFill>
            </a:endParaRPr>
          </a:p>
        </p:txBody>
      </p:sp>
    </p:spTree>
    <p:extLst>
      <p:ext uri="{BB962C8B-B14F-4D97-AF65-F5344CB8AC3E}">
        <p14:creationId xmlns:p14="http://schemas.microsoft.com/office/powerpoint/2010/main" val="131539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CCSS-M</a:t>
            </a:r>
            <a:r>
              <a:rPr lang="en-US" sz="2800" cap="small" dirty="0"/>
              <a:t> in </a:t>
            </a:r>
            <a:r>
              <a:rPr lang="en-US" sz="2800" dirty="0"/>
              <a:t>Michigan</a:t>
            </a:r>
            <a:endParaRPr lang="en-US" sz="2000"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905000"/>
            <a:ext cx="3124200" cy="4049024"/>
          </a:xfrm>
          <a:prstGeom prst="rect">
            <a:avLst/>
          </a:prstGeom>
        </p:spPr>
      </p:pic>
      <p:sp>
        <p:nvSpPr>
          <p:cNvPr id="9" name="TextBox 8"/>
          <p:cNvSpPr txBox="1"/>
          <p:nvPr/>
        </p:nvSpPr>
        <p:spPr>
          <a:xfrm>
            <a:off x="2209800" y="6030224"/>
            <a:ext cx="4876800" cy="707886"/>
          </a:xfrm>
          <a:prstGeom prst="rect">
            <a:avLst/>
          </a:prstGeom>
          <a:noFill/>
        </p:spPr>
        <p:txBody>
          <a:bodyPr wrap="square" rtlCol="0">
            <a:spAutoFit/>
          </a:bodyPr>
          <a:lstStyle/>
          <a:p>
            <a:pPr algn="ctr"/>
            <a:r>
              <a:rPr lang="en-US" sz="2000" b="1" dirty="0" smtClean="0">
                <a:hlinkClick r:id="rId4"/>
              </a:rPr>
              <a:t>Michigan K-12 Standards</a:t>
            </a:r>
            <a:r>
              <a:rPr lang="en-US" sz="2000" b="1" dirty="0" smtClean="0"/>
              <a:t> </a:t>
            </a:r>
          </a:p>
          <a:p>
            <a:pPr algn="ctr"/>
            <a:r>
              <a:rPr lang="en-US" sz="2000" b="1" dirty="0" smtClean="0"/>
              <a:t>CCSS-M with Michigan “Welcome”</a:t>
            </a:r>
            <a:endParaRPr lang="en-US" sz="2000" b="1" dirty="0"/>
          </a:p>
        </p:txBody>
      </p:sp>
    </p:spTree>
    <p:extLst>
      <p:ext uri="{BB962C8B-B14F-4D97-AF65-F5344CB8AC3E}">
        <p14:creationId xmlns:p14="http://schemas.microsoft.com/office/powerpoint/2010/main" val="3940468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295400" y="1866138"/>
            <a:ext cx="6629400" cy="4839462"/>
          </a:xfrm>
        </p:spPr>
      </p:pic>
      <p:sp>
        <p:nvSpPr>
          <p:cNvPr id="2" name="Title 1"/>
          <p:cNvSpPr>
            <a:spLocks noGrp="1"/>
          </p:cNvSpPr>
          <p:nvPr>
            <p:ph type="title"/>
          </p:nvPr>
        </p:nvSpPr>
        <p:spPr/>
        <p:txBody>
          <a:bodyPr/>
          <a:lstStyle/>
          <a:p>
            <a:r>
              <a:rPr lang="en-US" dirty="0" smtClean="0"/>
              <a:t>Highlight Tool</a:t>
            </a:r>
            <a:endParaRPr lang="en-US" dirty="0"/>
          </a:p>
        </p:txBody>
      </p:sp>
    </p:spTree>
    <p:extLst>
      <p:ext uri="{BB962C8B-B14F-4D97-AF65-F5344CB8AC3E}">
        <p14:creationId xmlns:p14="http://schemas.microsoft.com/office/powerpoint/2010/main" val="734767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802537" y="2020888"/>
            <a:ext cx="5538926" cy="4075112"/>
          </a:xfrm>
        </p:spPr>
      </p:pic>
      <p:sp>
        <p:nvSpPr>
          <p:cNvPr id="2" name="Title 1"/>
          <p:cNvSpPr>
            <a:spLocks noGrp="1"/>
          </p:cNvSpPr>
          <p:nvPr>
            <p:ph type="title"/>
          </p:nvPr>
        </p:nvSpPr>
        <p:spPr/>
        <p:txBody>
          <a:bodyPr/>
          <a:lstStyle/>
          <a:p>
            <a:r>
              <a:rPr lang="en-US" dirty="0" smtClean="0"/>
              <a:t>What do you notice?</a:t>
            </a:r>
            <a:endParaRPr lang="en-US" dirty="0"/>
          </a:p>
        </p:txBody>
      </p:sp>
    </p:spTree>
    <p:extLst>
      <p:ext uri="{BB962C8B-B14F-4D97-AF65-F5344CB8AC3E}">
        <p14:creationId xmlns:p14="http://schemas.microsoft.com/office/powerpoint/2010/main" val="300567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1800" dirty="0" smtClean="0"/>
              <a:t>December 4, 2014</a:t>
            </a:r>
            <a:endParaRPr lang="en-US" sz="1800" dirty="0"/>
          </a:p>
        </p:txBody>
      </p:sp>
      <p:sp>
        <p:nvSpPr>
          <p:cNvPr id="3" name="Title 2"/>
          <p:cNvSpPr>
            <a:spLocks noGrp="1"/>
          </p:cNvSpPr>
          <p:nvPr>
            <p:ph type="title"/>
          </p:nvPr>
        </p:nvSpPr>
        <p:spPr/>
        <p:txBody>
          <a:bodyPr>
            <a:normAutofit/>
          </a:bodyPr>
          <a:lstStyle/>
          <a:p>
            <a:r>
              <a:rPr lang="en-US" sz="2000" dirty="0" smtClean="0"/>
              <a:t>Spotlight on Assessment</a:t>
            </a:r>
            <a:endParaRPr lang="en-US" sz="2000" dirty="0"/>
          </a:p>
        </p:txBody>
      </p:sp>
      <p:sp>
        <p:nvSpPr>
          <p:cNvPr id="4" name="TextBox 3"/>
          <p:cNvSpPr txBox="1"/>
          <p:nvPr/>
        </p:nvSpPr>
        <p:spPr>
          <a:xfrm>
            <a:off x="3429000" y="6360667"/>
            <a:ext cx="2362200" cy="461665"/>
          </a:xfrm>
          <a:prstGeom prst="rect">
            <a:avLst/>
          </a:prstGeom>
          <a:noFill/>
        </p:spPr>
        <p:txBody>
          <a:bodyPr wrap="square" rtlCol="0">
            <a:spAutoFit/>
          </a:bodyPr>
          <a:lstStyle/>
          <a:p>
            <a:pPr algn="ctr"/>
            <a:r>
              <a:rPr lang="en-US" sz="2400" b="1" dirty="0" smtClean="0">
                <a:hlinkClick r:id="rId3"/>
              </a:rPr>
              <a:t>Spotlight</a:t>
            </a:r>
            <a:endParaRPr lang="en-US" sz="2400" b="1"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3713151"/>
            <a:ext cx="2095633" cy="2687649"/>
          </a:xfrm>
          <a:prstGeom prst="rect">
            <a:avLst/>
          </a:prstGeom>
        </p:spPr>
      </p:pic>
    </p:spTree>
    <p:extLst>
      <p:ext uri="{BB962C8B-B14F-4D97-AF65-F5344CB8AC3E}">
        <p14:creationId xmlns:p14="http://schemas.microsoft.com/office/powerpoint/2010/main" val="1499249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305800" cy="4608576"/>
          </a:xfrm>
        </p:spPr>
        <p:txBody>
          <a:bodyPr>
            <a:normAutofit fontScale="85000" lnSpcReduction="20000"/>
          </a:bodyPr>
          <a:lstStyle/>
          <a:p>
            <a:pPr algn="l"/>
            <a:r>
              <a:rPr lang="en-US" sz="2600" b="1" dirty="0" smtClean="0">
                <a:solidFill>
                  <a:srgbClr val="FFFF00"/>
                </a:solidFill>
              </a:rPr>
              <a:t>Shift from: </a:t>
            </a:r>
          </a:p>
          <a:p>
            <a:pPr algn="l"/>
            <a:r>
              <a:rPr lang="en-US" sz="2600" dirty="0" smtClean="0"/>
              <a:t>Performance Level Change </a:t>
            </a:r>
            <a:r>
              <a:rPr lang="en-US" sz="2600" dirty="0"/>
              <a:t>(</a:t>
            </a:r>
            <a:r>
              <a:rPr lang="en-US" sz="2600" dirty="0" smtClean="0"/>
              <a:t>PLC) to Student </a:t>
            </a:r>
            <a:r>
              <a:rPr lang="en-US" sz="2600" dirty="0"/>
              <a:t>Growth Percentiles (SGPs</a:t>
            </a:r>
            <a:r>
              <a:rPr lang="en-US" sz="2600" dirty="0" smtClean="0"/>
              <a:t>)</a:t>
            </a:r>
          </a:p>
          <a:p>
            <a:pPr algn="l"/>
            <a:endParaRPr lang="en-US" sz="2600" dirty="0"/>
          </a:p>
          <a:p>
            <a:pPr algn="l"/>
            <a:r>
              <a:rPr lang="en-US" sz="2600" b="1" dirty="0" smtClean="0">
                <a:solidFill>
                  <a:srgbClr val="FFFF00"/>
                </a:solidFill>
              </a:rPr>
              <a:t>Student </a:t>
            </a:r>
            <a:r>
              <a:rPr lang="en-US" sz="2600" b="1" dirty="0">
                <a:solidFill>
                  <a:srgbClr val="FFFF00"/>
                </a:solidFill>
              </a:rPr>
              <a:t>Growth Percentiles (SGPs</a:t>
            </a:r>
            <a:r>
              <a:rPr lang="en-US" sz="2600" b="1" dirty="0" smtClean="0">
                <a:solidFill>
                  <a:srgbClr val="FFFF00"/>
                </a:solidFill>
              </a:rPr>
              <a:t>):</a:t>
            </a:r>
          </a:p>
          <a:p>
            <a:pPr marL="342900" indent="-342900" algn="l">
              <a:buFont typeface="Arial" panose="020B0604020202020204" pitchFamily="34" charset="0"/>
              <a:buChar char="•"/>
            </a:pPr>
            <a:r>
              <a:rPr lang="en-US" sz="2600" dirty="0" smtClean="0"/>
              <a:t>help </a:t>
            </a:r>
            <a:r>
              <a:rPr lang="en-US" sz="2600" dirty="0"/>
              <a:t>students, </a:t>
            </a:r>
            <a:r>
              <a:rPr lang="en-US" sz="2600" dirty="0" smtClean="0"/>
              <a:t>parents, and </a:t>
            </a:r>
            <a:r>
              <a:rPr lang="en-US" sz="2600" dirty="0"/>
              <a:t>educators determine if a student’s learning is above, </a:t>
            </a:r>
            <a:r>
              <a:rPr lang="en-US" sz="2600" dirty="0" smtClean="0"/>
              <a:t>near, or </a:t>
            </a:r>
            <a:r>
              <a:rPr lang="en-US" sz="2600" dirty="0"/>
              <a:t>below the average of their comparison </a:t>
            </a:r>
            <a:r>
              <a:rPr lang="en-US" sz="2600" dirty="0" smtClean="0"/>
              <a:t>group; </a:t>
            </a:r>
          </a:p>
          <a:p>
            <a:pPr marL="342900" indent="-342900" algn="l">
              <a:buFont typeface="Arial" panose="020B0604020202020204" pitchFamily="34" charset="0"/>
              <a:buChar char="•"/>
            </a:pPr>
            <a:r>
              <a:rPr lang="en-US" sz="2600" dirty="0"/>
              <a:t>a</a:t>
            </a:r>
            <a:r>
              <a:rPr lang="en-US" sz="2600" dirty="0" smtClean="0"/>
              <a:t>re not about how </a:t>
            </a:r>
            <a:r>
              <a:rPr lang="en-US" sz="2600" dirty="0"/>
              <a:t>high or low the student’s current score is but rather </a:t>
            </a:r>
            <a:r>
              <a:rPr lang="en-US" sz="2600" dirty="0" smtClean="0"/>
              <a:t>how much </a:t>
            </a:r>
            <a:r>
              <a:rPr lang="en-US" sz="2600" dirty="0"/>
              <a:t>learning a student has shown since the prior test. </a:t>
            </a:r>
            <a:endParaRPr lang="en-US" sz="2600" dirty="0" smtClean="0"/>
          </a:p>
          <a:p>
            <a:pPr algn="l"/>
            <a:endParaRPr lang="en-US" sz="2600" dirty="0" smtClean="0"/>
          </a:p>
          <a:p>
            <a:pPr algn="l"/>
            <a:r>
              <a:rPr lang="en-US" sz="2600" b="1" dirty="0" smtClean="0">
                <a:solidFill>
                  <a:srgbClr val="FFFF00"/>
                </a:solidFill>
              </a:rPr>
              <a:t>Critical difference between PLC and SGPs…</a:t>
            </a:r>
          </a:p>
          <a:p>
            <a:pPr algn="l"/>
            <a:r>
              <a:rPr lang="en-US" sz="2600" dirty="0" smtClean="0"/>
              <a:t>Even students </a:t>
            </a:r>
            <a:r>
              <a:rPr lang="en-US" sz="2600" dirty="0"/>
              <a:t>with very low test scores can demonstrate high </a:t>
            </a:r>
            <a:r>
              <a:rPr lang="en-US" sz="2600" dirty="0" smtClean="0"/>
              <a:t>levels of learning </a:t>
            </a:r>
            <a:r>
              <a:rPr lang="en-US" sz="2600" dirty="0"/>
              <a:t>over time.</a:t>
            </a:r>
          </a:p>
        </p:txBody>
      </p:sp>
      <p:sp>
        <p:nvSpPr>
          <p:cNvPr id="3" name="Title 2"/>
          <p:cNvSpPr>
            <a:spLocks noGrp="1"/>
          </p:cNvSpPr>
          <p:nvPr>
            <p:ph type="title"/>
          </p:nvPr>
        </p:nvSpPr>
        <p:spPr/>
        <p:txBody>
          <a:bodyPr>
            <a:normAutofit/>
          </a:bodyPr>
          <a:lstStyle/>
          <a:p>
            <a:r>
              <a:rPr lang="en-US" sz="2400" dirty="0" smtClean="0"/>
              <a:t>Student Growth</a:t>
            </a:r>
            <a:endParaRPr lang="en-US" sz="2400" dirty="0"/>
          </a:p>
        </p:txBody>
      </p:sp>
    </p:spTree>
    <p:extLst>
      <p:ext uri="{BB962C8B-B14F-4D97-AF65-F5344CB8AC3E}">
        <p14:creationId xmlns:p14="http://schemas.microsoft.com/office/powerpoint/2010/main" val="2440122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57200"/>
            <a:ext cx="4572000" cy="5943600"/>
          </a:xfrm>
          <a:prstGeom prst="rect">
            <a:avLst/>
          </a:prstGeom>
        </p:spPr>
      </p:pic>
    </p:spTree>
    <p:extLst>
      <p:ext uri="{BB962C8B-B14F-4D97-AF65-F5344CB8AC3E}">
        <p14:creationId xmlns:p14="http://schemas.microsoft.com/office/powerpoint/2010/main" val="2093766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2438400"/>
            <a:ext cx="4013200" cy="1031240"/>
          </a:xfrm>
        </p:spPr>
        <p:txBody>
          <a:bodyPr>
            <a:noAutofit/>
          </a:bodyPr>
          <a:lstStyle/>
          <a:p>
            <a:r>
              <a:rPr lang="en-US" sz="2400" dirty="0" smtClean="0"/>
              <a:t>CCSS-M Communication Resources</a:t>
            </a:r>
            <a:endParaRPr lang="en-US" sz="2400" dirty="0"/>
          </a:p>
        </p:txBody>
      </p:sp>
    </p:spTree>
    <p:extLst>
      <p:ext uri="{BB962C8B-B14F-4D97-AF65-F5344CB8AC3E}">
        <p14:creationId xmlns:p14="http://schemas.microsoft.com/office/powerpoint/2010/main" val="1432458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62000" y="5666232"/>
            <a:ext cx="7772400" cy="734568"/>
          </a:xfrm>
        </p:spPr>
        <p:txBody>
          <a:bodyPr>
            <a:normAutofit fontScale="92500"/>
          </a:bodyPr>
          <a:lstStyle/>
          <a:p>
            <a:r>
              <a:rPr lang="en-US" sz="2400" b="1" dirty="0"/>
              <a:t>Larson, M., &amp; </a:t>
            </a:r>
            <a:r>
              <a:rPr lang="en-US" sz="2400" b="1" dirty="0" err="1"/>
              <a:t>Leinwand</a:t>
            </a:r>
            <a:r>
              <a:rPr lang="en-US" sz="2400" b="1" dirty="0"/>
              <a:t>, S. (2013). Prepare for More Realistic Test Results. </a:t>
            </a:r>
            <a:r>
              <a:rPr lang="en-US" sz="2400" b="1" i="1" dirty="0"/>
              <a:t>The Mathematics Teacher,</a:t>
            </a:r>
            <a:r>
              <a:rPr lang="en-US" sz="2400" b="1" dirty="0"/>
              <a:t> </a:t>
            </a:r>
            <a:r>
              <a:rPr lang="en-US" sz="2400" b="1" i="1" dirty="0"/>
              <a:t>106</a:t>
            </a:r>
            <a:r>
              <a:rPr lang="en-US" sz="2400" b="1" dirty="0"/>
              <a:t>(9), 656-659.</a:t>
            </a:r>
          </a:p>
        </p:txBody>
      </p:sp>
      <p:sp>
        <p:nvSpPr>
          <p:cNvPr id="4" name="Title 3"/>
          <p:cNvSpPr>
            <a:spLocks noGrp="1"/>
          </p:cNvSpPr>
          <p:nvPr>
            <p:ph type="title"/>
          </p:nvPr>
        </p:nvSpPr>
        <p:spPr/>
        <p:txBody>
          <a:bodyPr>
            <a:noAutofit/>
          </a:bodyPr>
          <a:lstStyle/>
          <a:p>
            <a:r>
              <a:rPr lang="en-US" sz="2200" dirty="0" smtClean="0"/>
              <a:t>Prepare for More Realistic Test Results</a:t>
            </a:r>
            <a:endParaRPr lang="en-US" sz="2200" dirty="0"/>
          </a:p>
        </p:txBody>
      </p:sp>
      <p:pic>
        <p:nvPicPr>
          <p:cNvPr id="6" name="Content Placeholder 5" descr="Screen Clippin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190182" y="1974850"/>
            <a:ext cx="2763635" cy="3511550"/>
          </a:xfrm>
          <a:prstGeom prst="rect">
            <a:avLst/>
          </a:prstGeom>
          <a:ln>
            <a:noFill/>
          </a:ln>
          <a:effectLst>
            <a:softEdge rad="112500"/>
          </a:effectLst>
        </p:spPr>
      </p:pic>
    </p:spTree>
    <p:extLst>
      <p:ext uri="{BB962C8B-B14F-4D97-AF65-F5344CB8AC3E}">
        <p14:creationId xmlns:p14="http://schemas.microsoft.com/office/powerpoint/2010/main" val="2074665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2362200" y="2189842"/>
            <a:ext cx="4343400" cy="3013788"/>
          </a:xfrm>
        </p:spPr>
      </p:pic>
      <p:sp>
        <p:nvSpPr>
          <p:cNvPr id="3" name="Text Placeholder 2"/>
          <p:cNvSpPr>
            <a:spLocks noGrp="1"/>
          </p:cNvSpPr>
          <p:nvPr>
            <p:ph type="body" sz="half" idx="2"/>
          </p:nvPr>
        </p:nvSpPr>
        <p:spPr/>
        <p:txBody>
          <a:bodyPr>
            <a:normAutofit/>
          </a:bodyPr>
          <a:lstStyle/>
          <a:p>
            <a:r>
              <a:rPr lang="en-US" sz="2400" dirty="0" smtClean="0">
                <a:hlinkClick r:id="rId4"/>
              </a:rPr>
              <a:t>http://www.bealearninghero.org/#intro</a:t>
            </a:r>
            <a:endParaRPr lang="en-US" sz="2400" dirty="0"/>
          </a:p>
        </p:txBody>
      </p:sp>
      <p:sp>
        <p:nvSpPr>
          <p:cNvPr id="4" name="Title 3"/>
          <p:cNvSpPr>
            <a:spLocks noGrp="1"/>
          </p:cNvSpPr>
          <p:nvPr>
            <p:ph type="title"/>
          </p:nvPr>
        </p:nvSpPr>
        <p:spPr/>
        <p:txBody>
          <a:bodyPr/>
          <a:lstStyle/>
          <a:p>
            <a:r>
              <a:rPr lang="en-US" dirty="0" smtClean="0"/>
              <a:t>Be a Learning Hero</a:t>
            </a:r>
            <a:endParaRPr lang="en-US" dirty="0"/>
          </a:p>
        </p:txBody>
      </p:sp>
    </p:spTree>
    <p:extLst>
      <p:ext uri="{BB962C8B-B14F-4D97-AF65-F5344CB8AC3E}">
        <p14:creationId xmlns:p14="http://schemas.microsoft.com/office/powerpoint/2010/main" val="1475700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600200" y="2228432"/>
            <a:ext cx="6172200" cy="2495968"/>
          </a:xfrm>
        </p:spPr>
      </p:pic>
      <p:sp>
        <p:nvSpPr>
          <p:cNvPr id="3" name="Text Placeholder 2"/>
          <p:cNvSpPr>
            <a:spLocks noGrp="1"/>
          </p:cNvSpPr>
          <p:nvPr>
            <p:ph type="body" sz="half" idx="2"/>
          </p:nvPr>
        </p:nvSpPr>
        <p:spPr>
          <a:xfrm>
            <a:off x="762000" y="6080760"/>
            <a:ext cx="7696200" cy="548640"/>
          </a:xfrm>
        </p:spPr>
        <p:txBody>
          <a:bodyPr>
            <a:noAutofit/>
          </a:bodyPr>
          <a:lstStyle/>
          <a:p>
            <a:r>
              <a:rPr lang="en-US" sz="2000" dirty="0" smtClean="0">
                <a:hlinkClick r:id="rId4"/>
              </a:rPr>
              <a:t>http://pages.uoregon.edu/dps/CommonCore/CCSSM_bygrade.pdf</a:t>
            </a:r>
            <a:endParaRPr lang="en-US" sz="2000" dirty="0"/>
          </a:p>
        </p:txBody>
      </p:sp>
      <p:sp>
        <p:nvSpPr>
          <p:cNvPr id="4" name="Title 3"/>
          <p:cNvSpPr>
            <a:spLocks noGrp="1"/>
          </p:cNvSpPr>
          <p:nvPr>
            <p:ph type="title"/>
          </p:nvPr>
        </p:nvSpPr>
        <p:spPr/>
        <p:txBody>
          <a:bodyPr>
            <a:normAutofit fontScale="90000"/>
          </a:bodyPr>
          <a:lstStyle/>
          <a:p>
            <a:r>
              <a:rPr lang="en-US" dirty="0" smtClean="0"/>
              <a:t>Common Core Math – A Grade-By-Grade View For Parents</a:t>
            </a:r>
            <a:endParaRPr lang="en-US" dirty="0"/>
          </a:p>
        </p:txBody>
      </p:sp>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2971800"/>
            <a:ext cx="4543488" cy="3172130"/>
          </a:xfrm>
          <a:prstGeom prst="rect">
            <a:avLst/>
          </a:prstGeom>
        </p:spPr>
      </p:pic>
    </p:spTree>
    <p:extLst>
      <p:ext uri="{BB962C8B-B14F-4D97-AF65-F5344CB8AC3E}">
        <p14:creationId xmlns:p14="http://schemas.microsoft.com/office/powerpoint/2010/main" val="360626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100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1524000" y="2438400"/>
            <a:ext cx="2560320" cy="1280160"/>
          </a:xfrm>
          <a:prstGeom prst="rect">
            <a:avLst/>
          </a:prstGeom>
          <a:solidFill>
            <a:schemeClr val="bg2">
              <a:lumMod val="20000"/>
              <a:lumOff val="80000"/>
            </a:schemeClr>
          </a:solidFill>
          <a:ln w="28575">
            <a:solidFill>
              <a:schemeClr val="tx1"/>
            </a:solidFill>
            <a:miter lim="800000"/>
            <a:headEnd/>
            <a:tailEnd/>
          </a:ln>
        </p:spPr>
        <p:txBody>
          <a:bodyPr wrap="none" anchor="ctr"/>
          <a:lstStyle/>
          <a:p>
            <a:pPr marL="342900" indent="-342900" algn="ctr"/>
            <a:r>
              <a:rPr lang="en-US" sz="4800" b="1" dirty="0">
                <a:solidFill>
                  <a:schemeClr val="bg1"/>
                </a:solidFill>
              </a:rPr>
              <a:t>Listening</a:t>
            </a:r>
          </a:p>
        </p:txBody>
      </p:sp>
      <p:sp>
        <p:nvSpPr>
          <p:cNvPr id="15363" name="Rectangle 3"/>
          <p:cNvSpPr>
            <a:spLocks noChangeArrowheads="1"/>
          </p:cNvSpPr>
          <p:nvPr/>
        </p:nvSpPr>
        <p:spPr bwMode="auto">
          <a:xfrm>
            <a:off x="5057380" y="2438400"/>
            <a:ext cx="2560320" cy="1280160"/>
          </a:xfrm>
          <a:prstGeom prst="rect">
            <a:avLst/>
          </a:prstGeom>
          <a:solidFill>
            <a:schemeClr val="bg2">
              <a:lumMod val="20000"/>
              <a:lumOff val="80000"/>
            </a:schemeClr>
          </a:solidFill>
          <a:ln w="28575">
            <a:solidFill>
              <a:schemeClr val="tx1"/>
            </a:solidFill>
            <a:miter lim="800000"/>
            <a:headEnd/>
            <a:tailEnd/>
          </a:ln>
        </p:spPr>
        <p:txBody>
          <a:bodyPr wrap="none" anchor="ctr"/>
          <a:lstStyle/>
          <a:p>
            <a:pPr marL="342900" indent="-342900" algn="ctr" fontAlgn="auto">
              <a:spcBef>
                <a:spcPts val="0"/>
              </a:spcBef>
              <a:spcAft>
                <a:spcPts val="0"/>
              </a:spcAft>
              <a:defRPr/>
            </a:pPr>
            <a:r>
              <a:rPr lang="en-US" sz="4800" b="1" dirty="0">
                <a:solidFill>
                  <a:schemeClr val="bg1"/>
                </a:solidFill>
                <a:latin typeface="+mn-lt"/>
                <a:ea typeface="+mn-ea"/>
                <a:cs typeface="+mn-cs"/>
              </a:rPr>
              <a:t>Speaking</a:t>
            </a:r>
            <a:endParaRPr lang="en-US" sz="4000" b="1" dirty="0">
              <a:solidFill>
                <a:schemeClr val="bg1"/>
              </a:solidFill>
              <a:latin typeface="+mn-lt"/>
              <a:ea typeface="+mn-ea"/>
              <a:cs typeface="+mn-cs"/>
            </a:endParaRPr>
          </a:p>
        </p:txBody>
      </p:sp>
      <p:sp>
        <p:nvSpPr>
          <p:cNvPr id="55299" name="Rectangle 4"/>
          <p:cNvSpPr>
            <a:spLocks noChangeArrowheads="1"/>
          </p:cNvSpPr>
          <p:nvPr/>
        </p:nvSpPr>
        <p:spPr bwMode="auto">
          <a:xfrm>
            <a:off x="1524000" y="4479698"/>
            <a:ext cx="2560320" cy="1280160"/>
          </a:xfrm>
          <a:prstGeom prst="rect">
            <a:avLst/>
          </a:prstGeom>
          <a:solidFill>
            <a:schemeClr val="bg2">
              <a:lumMod val="20000"/>
              <a:lumOff val="80000"/>
            </a:schemeClr>
          </a:solidFill>
          <a:ln w="28575">
            <a:solidFill>
              <a:schemeClr val="tx1"/>
            </a:solidFill>
            <a:miter lim="800000"/>
            <a:headEnd/>
            <a:tailEnd/>
          </a:ln>
        </p:spPr>
        <p:txBody>
          <a:bodyPr wrap="none" anchor="ctr"/>
          <a:lstStyle/>
          <a:p>
            <a:pPr marL="342900" indent="-342900" algn="ctr"/>
            <a:r>
              <a:rPr lang="en-US" sz="4800" b="1" dirty="0">
                <a:solidFill>
                  <a:schemeClr val="bg1"/>
                </a:solidFill>
              </a:rPr>
              <a:t>Reading</a:t>
            </a:r>
            <a:endParaRPr lang="en-US" sz="3600" b="1" dirty="0">
              <a:solidFill>
                <a:schemeClr val="bg1"/>
              </a:solidFill>
            </a:endParaRPr>
          </a:p>
        </p:txBody>
      </p:sp>
      <p:sp>
        <p:nvSpPr>
          <p:cNvPr id="15365" name="Rectangle 5"/>
          <p:cNvSpPr>
            <a:spLocks noChangeArrowheads="1"/>
          </p:cNvSpPr>
          <p:nvPr/>
        </p:nvSpPr>
        <p:spPr bwMode="auto">
          <a:xfrm>
            <a:off x="5057380" y="4479698"/>
            <a:ext cx="2560320" cy="1280160"/>
          </a:xfrm>
          <a:prstGeom prst="rect">
            <a:avLst/>
          </a:prstGeom>
          <a:solidFill>
            <a:schemeClr val="bg2">
              <a:lumMod val="20000"/>
              <a:lumOff val="80000"/>
            </a:schemeClr>
          </a:solidFill>
          <a:ln w="28575">
            <a:solidFill>
              <a:schemeClr val="tx1"/>
            </a:solidFill>
            <a:miter lim="800000"/>
            <a:headEnd/>
            <a:tailEnd/>
          </a:ln>
        </p:spPr>
        <p:txBody>
          <a:bodyPr wrap="none" anchor="ctr"/>
          <a:lstStyle/>
          <a:p>
            <a:pPr marL="342900" indent="-342900" algn="ctr" fontAlgn="auto">
              <a:spcBef>
                <a:spcPts val="0"/>
              </a:spcBef>
              <a:spcAft>
                <a:spcPts val="0"/>
              </a:spcAft>
              <a:defRPr/>
            </a:pPr>
            <a:r>
              <a:rPr lang="en-US" sz="4800" b="1" dirty="0">
                <a:solidFill>
                  <a:schemeClr val="bg1"/>
                </a:solidFill>
                <a:latin typeface="+mn-lt"/>
                <a:ea typeface="+mn-ea"/>
                <a:cs typeface="+mn-cs"/>
              </a:rPr>
              <a:t>Writing</a:t>
            </a:r>
            <a:endParaRPr lang="en-US" sz="3600" b="1" dirty="0">
              <a:solidFill>
                <a:schemeClr val="bg1"/>
              </a:solidFill>
              <a:latin typeface="+mn-lt"/>
              <a:ea typeface="+mn-ea"/>
              <a:cs typeface="+mn-cs"/>
            </a:endParaRPr>
          </a:p>
        </p:txBody>
      </p:sp>
      <p:sp>
        <p:nvSpPr>
          <p:cNvPr id="55305" name="Title 1"/>
          <p:cNvSpPr>
            <a:spLocks noGrp="1"/>
          </p:cNvSpPr>
          <p:nvPr>
            <p:ph type="title"/>
          </p:nvPr>
        </p:nvSpPr>
        <p:spPr>
          <a:xfrm>
            <a:off x="304800" y="827088"/>
            <a:ext cx="8229600" cy="674687"/>
          </a:xfrm>
        </p:spPr>
        <p:txBody>
          <a:bodyPr>
            <a:normAutofit/>
          </a:bodyPr>
          <a:lstStyle/>
          <a:p>
            <a:pPr eaLnBrk="1" hangingPunct="1"/>
            <a:r>
              <a:rPr lang="en-US" sz="2800">
                <a:ea typeface="ＭＳ Ｐゴシック" charset="0"/>
                <a:cs typeface="ＭＳ Ｐゴシック" charset="0"/>
              </a:rPr>
              <a:t>Language Domains</a:t>
            </a:r>
          </a:p>
        </p:txBody>
      </p:sp>
    </p:spTree>
    <p:extLst>
      <p:ext uri="{BB962C8B-B14F-4D97-AF65-F5344CB8AC3E}">
        <p14:creationId xmlns:p14="http://schemas.microsoft.com/office/powerpoint/2010/main" val="889206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fade">
                                      <p:cBhvr>
                                        <p:cTn id="7" dur="500"/>
                                        <p:tgtEl>
                                          <p:spTgt spid="5529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Effect transition="in" filter="fade">
                                      <p:cBhvr>
                                        <p:cTn id="11" dur="500"/>
                                        <p:tgtEl>
                                          <p:spTgt spid="1536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5299"/>
                                        </p:tgtEl>
                                        <p:attrNameLst>
                                          <p:attrName>style.visibility</p:attrName>
                                        </p:attrNameLst>
                                      </p:cBhvr>
                                      <p:to>
                                        <p:strVal val="visible"/>
                                      </p:to>
                                    </p:set>
                                    <p:animEffect transition="in" filter="fade">
                                      <p:cBhvr>
                                        <p:cTn id="15" dur="500"/>
                                        <p:tgtEl>
                                          <p:spTgt spid="5529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Effect transition="in" filter="fade">
                                      <p:cBhvr>
                                        <p:cTn id="19"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animBg="1"/>
      <p:bldP spid="15363" grpId="0" animBg="1"/>
      <p:bldP spid="55299" grpId="0" animBg="1"/>
      <p:bldP spid="153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CCSS-M</a:t>
            </a:r>
            <a:r>
              <a:rPr lang="en-US" sz="2800" cap="small" dirty="0"/>
              <a:t> </a:t>
            </a:r>
            <a:r>
              <a:rPr lang="en-US" sz="2400" cap="small" dirty="0"/>
              <a:t>in</a:t>
            </a:r>
            <a:r>
              <a:rPr lang="en-US" sz="2800" cap="small" dirty="0"/>
              <a:t> </a:t>
            </a:r>
            <a:r>
              <a:rPr lang="en-US" sz="2800" dirty="0"/>
              <a:t>Michigan</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905000"/>
            <a:ext cx="1693307" cy="2194560"/>
          </a:xfrm>
          <a:prstGeom prst="rect">
            <a:avLst/>
          </a:prstGeom>
        </p:spPr>
      </p:pic>
      <p:pic>
        <p:nvPicPr>
          <p:cNvPr id="13" name="Picture 1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899" y="3581400"/>
            <a:ext cx="1716019" cy="2194560"/>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4642" y="3672840"/>
            <a:ext cx="1711158" cy="2194560"/>
          </a:xfrm>
          <a:prstGeom prst="rect">
            <a:avLst/>
          </a:prstGeom>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4511040"/>
            <a:ext cx="1706270" cy="2194560"/>
          </a:xfrm>
          <a:prstGeom prst="rect">
            <a:avLst/>
          </a:prstGeom>
        </p:spPr>
      </p:pic>
      <p:cxnSp>
        <p:nvCxnSpPr>
          <p:cNvPr id="15" name="Straight Connector 14"/>
          <p:cNvCxnSpPr>
            <a:stCxn id="12" idx="1"/>
            <a:endCxn id="13" idx="0"/>
          </p:cNvCxnSpPr>
          <p:nvPr/>
        </p:nvCxnSpPr>
        <p:spPr>
          <a:xfrm flipH="1">
            <a:off x="1656909" y="3002280"/>
            <a:ext cx="2076891" cy="579120"/>
          </a:xfrm>
          <a:prstGeom prst="line">
            <a:avLst/>
          </a:prstGeom>
          <a:ln w="317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5412731" y="3086531"/>
            <a:ext cx="2037490" cy="579120"/>
          </a:xfrm>
          <a:prstGeom prst="line">
            <a:avLst/>
          </a:prstGeom>
          <a:ln w="317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2" idx="2"/>
            <a:endCxn id="2" idx="0"/>
          </p:cNvCxnSpPr>
          <p:nvPr/>
        </p:nvCxnSpPr>
        <p:spPr>
          <a:xfrm>
            <a:off x="4580454" y="4099560"/>
            <a:ext cx="6481" cy="411480"/>
          </a:xfrm>
          <a:prstGeom prst="line">
            <a:avLst/>
          </a:prstGeom>
          <a:ln w="317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 idx="3"/>
          </p:cNvCxnSpPr>
          <p:nvPr/>
        </p:nvCxnSpPr>
        <p:spPr>
          <a:xfrm flipH="1">
            <a:off x="5440070" y="4678680"/>
            <a:ext cx="1173036" cy="929640"/>
          </a:xfrm>
          <a:prstGeom prst="line">
            <a:avLst/>
          </a:prstGeom>
          <a:ln w="317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 idx="1"/>
          </p:cNvCxnSpPr>
          <p:nvPr/>
        </p:nvCxnSpPr>
        <p:spPr>
          <a:xfrm flipH="1" flipV="1">
            <a:off x="2514918" y="4741652"/>
            <a:ext cx="1218882" cy="866668"/>
          </a:xfrm>
          <a:prstGeom prst="line">
            <a:avLst/>
          </a:prstGeom>
          <a:ln w="3175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210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427162" y="762000"/>
            <a:ext cx="6172200" cy="830997"/>
          </a:xfrm>
        </p:spPr>
        <p:txBody>
          <a:bodyPr wrap="square" anchor="t">
            <a:spAutoFit/>
          </a:bodyPr>
          <a:lstStyle/>
          <a:p>
            <a:pPr eaLnBrk="1" hangingPunct="1"/>
            <a:r>
              <a:rPr lang="en-US" sz="2400" dirty="0" smtClean="0"/>
              <a:t>English </a:t>
            </a:r>
            <a:r>
              <a:rPr lang="en-US" sz="2400" dirty="0"/>
              <a:t>Language </a:t>
            </a:r>
            <a:r>
              <a:rPr lang="en-US" sz="2400" dirty="0" smtClean="0"/>
              <a:t/>
            </a:r>
            <a:br>
              <a:rPr lang="en-US" sz="2400" dirty="0" smtClean="0"/>
            </a:br>
            <a:r>
              <a:rPr lang="en-US" sz="2400" dirty="0" smtClean="0"/>
              <a:t>Development</a:t>
            </a:r>
            <a:r>
              <a:rPr lang="en-US" sz="2400" dirty="0"/>
              <a:t> </a:t>
            </a:r>
            <a:r>
              <a:rPr lang="en-US" sz="2400" dirty="0" smtClean="0"/>
              <a:t>Levels</a:t>
            </a:r>
            <a:endParaRPr lang="en-US" sz="2400" dirty="0"/>
          </a:p>
        </p:txBody>
      </p:sp>
      <p:grpSp>
        <p:nvGrpSpPr>
          <p:cNvPr id="57346" name="Group 3"/>
          <p:cNvGrpSpPr>
            <a:grpSpLocks/>
          </p:cNvGrpSpPr>
          <p:nvPr/>
        </p:nvGrpSpPr>
        <p:grpSpPr bwMode="auto">
          <a:xfrm>
            <a:off x="685800" y="1828800"/>
            <a:ext cx="7654925" cy="4718050"/>
            <a:chOff x="498475" y="1171575"/>
            <a:chExt cx="8051800" cy="5222875"/>
          </a:xfrm>
        </p:grpSpPr>
        <p:pic>
          <p:nvPicPr>
            <p:cNvPr id="57347" name="Picture 20" descr="tier_stepp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171575"/>
              <a:ext cx="80518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62658" y="4129174"/>
              <a:ext cx="1346878" cy="74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026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228600"/>
            <a:ext cx="4114800" cy="701040"/>
          </a:xfrm>
        </p:spPr>
        <p:txBody>
          <a:bodyPr>
            <a:normAutofit/>
          </a:bodyPr>
          <a:lstStyle/>
          <a:p>
            <a:r>
              <a:rPr lang="en-US" sz="2000" dirty="0" smtClean="0"/>
              <a:t>Quality Leveled Instruction</a:t>
            </a:r>
            <a:endParaRPr lang="en-US" sz="20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49" y="2552700"/>
            <a:ext cx="2609948" cy="417944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906" y="2221357"/>
            <a:ext cx="2631331" cy="4179443"/>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49" y="1752600"/>
            <a:ext cx="2631331" cy="4235363"/>
          </a:xfrm>
          <a:prstGeom prst="rect">
            <a:avLst/>
          </a:prstGeom>
        </p:spPr>
      </p:pic>
    </p:spTree>
    <p:extLst>
      <p:ext uri="{BB962C8B-B14F-4D97-AF65-F5344CB8AC3E}">
        <p14:creationId xmlns:p14="http://schemas.microsoft.com/office/powerpoint/2010/main" val="25520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228600"/>
            <a:ext cx="4114800" cy="701040"/>
          </a:xfrm>
        </p:spPr>
        <p:txBody>
          <a:bodyPr>
            <a:normAutofit/>
          </a:bodyPr>
          <a:lstStyle/>
          <a:p>
            <a:r>
              <a:rPr lang="en-US" sz="2000" dirty="0" smtClean="0"/>
              <a:t>Quality Leveled Instruction</a:t>
            </a:r>
            <a:endParaRPr lang="en-US" sz="2000"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41637"/>
            <a:ext cx="2631331" cy="4235363"/>
          </a:xfrm>
          <a:prstGeom prst="rect">
            <a:avLst/>
          </a:prstGeom>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623" y="1860637"/>
            <a:ext cx="2714977" cy="4235363"/>
          </a:xfrm>
          <a:prstGeom prst="rect">
            <a:avLst/>
          </a:prstGeom>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324600" y="1422487"/>
            <a:ext cx="2702766" cy="4216313"/>
          </a:xfrm>
          <a:prstGeom prst="rect">
            <a:avLst/>
          </a:prstGeom>
        </p:spPr>
      </p:pic>
    </p:spTree>
    <p:extLst>
      <p:ext uri="{BB962C8B-B14F-4D97-AF65-F5344CB8AC3E}">
        <p14:creationId xmlns:p14="http://schemas.microsoft.com/office/powerpoint/2010/main" val="4000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MDE News Release</a:t>
            </a:r>
            <a:r>
              <a:rPr lang="en-US" sz="2000" dirty="0" smtClean="0"/>
              <a:t/>
            </a:r>
            <a:br>
              <a:rPr lang="en-US" sz="2000" dirty="0" smtClean="0"/>
            </a:br>
            <a:r>
              <a:rPr lang="en-US" sz="1600" dirty="0" smtClean="0"/>
              <a:t>November 13, 2014</a:t>
            </a:r>
            <a:endParaRPr lang="en-US" sz="16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329" y="1916664"/>
            <a:ext cx="3744671" cy="4788936"/>
          </a:xfrm>
          <a:prstGeom prst="rect">
            <a:avLst/>
          </a:prstGeom>
        </p:spPr>
      </p:pic>
    </p:spTree>
    <p:extLst>
      <p:ext uri="{BB962C8B-B14F-4D97-AF65-F5344CB8AC3E}">
        <p14:creationId xmlns:p14="http://schemas.microsoft.com/office/powerpoint/2010/main" val="2153883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a:p>
            <a:r>
              <a:rPr lang="en-US" dirty="0"/>
              <a:t> </a:t>
            </a:r>
            <a:r>
              <a:rPr lang="en-US" sz="3200" dirty="0"/>
              <a:t>The new assessment was required by the state legislature for the Spring 2015 testing period. The legislature also required the Department of Education to </a:t>
            </a:r>
            <a:r>
              <a:rPr lang="en-US" sz="3200" dirty="0">
                <a:solidFill>
                  <a:srgbClr val="FFFF00"/>
                </a:solidFill>
              </a:rPr>
              <a:t>re-bid its long-term assessment system that will begin in the Spring of 2016</a:t>
            </a:r>
            <a:r>
              <a:rPr lang="en-US" dirty="0"/>
              <a:t>. </a:t>
            </a:r>
          </a:p>
        </p:txBody>
      </p:sp>
      <p:sp>
        <p:nvSpPr>
          <p:cNvPr id="3" name="Title 2"/>
          <p:cNvSpPr>
            <a:spLocks noGrp="1"/>
          </p:cNvSpPr>
          <p:nvPr>
            <p:ph type="title"/>
          </p:nvPr>
        </p:nvSpPr>
        <p:spPr/>
        <p:txBody>
          <a:bodyPr>
            <a:noAutofit/>
          </a:bodyPr>
          <a:lstStyle/>
          <a:p>
            <a:r>
              <a:rPr lang="en-US" sz="2000" dirty="0" smtClean="0"/>
              <a:t>Assessment Transition</a:t>
            </a:r>
            <a:r>
              <a:rPr lang="en-US" sz="2200" dirty="0" smtClean="0"/>
              <a:t/>
            </a:r>
            <a:br>
              <a:rPr lang="en-US" sz="2200" dirty="0" smtClean="0"/>
            </a:br>
            <a:r>
              <a:rPr lang="en-US" sz="2000" i="1" dirty="0" smtClean="0"/>
              <a:t>MEAP to M-STEP</a:t>
            </a:r>
            <a:endParaRPr lang="en-US" sz="2000" i="1"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04800"/>
            <a:ext cx="1430017" cy="1828800"/>
          </a:xfrm>
          <a:prstGeom prst="rect">
            <a:avLst/>
          </a:prstGeom>
          <a:ln>
            <a:noFill/>
          </a:ln>
          <a:effectLst>
            <a:softEdge rad="112500"/>
          </a:effectLst>
        </p:spPr>
      </p:pic>
    </p:spTree>
    <p:extLst>
      <p:ext uri="{BB962C8B-B14F-4D97-AF65-F5344CB8AC3E}">
        <p14:creationId xmlns:p14="http://schemas.microsoft.com/office/powerpoint/2010/main" val="1138113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981200"/>
            <a:ext cx="8534400" cy="4800600"/>
          </a:xfrm>
        </p:spPr>
        <p:txBody>
          <a:bodyPr>
            <a:normAutofit fontScale="70000" lnSpcReduction="20000"/>
          </a:bodyPr>
          <a:lstStyle/>
          <a:p>
            <a:endParaRPr lang="en-US" dirty="0"/>
          </a:p>
          <a:p>
            <a:pPr algn="l"/>
            <a:r>
              <a:rPr lang="en-US" sz="4100" dirty="0" smtClean="0">
                <a:solidFill>
                  <a:srgbClr val="FFFF00"/>
                </a:solidFill>
              </a:rPr>
              <a:t>The </a:t>
            </a:r>
            <a:r>
              <a:rPr lang="en-US" sz="4100" dirty="0">
                <a:solidFill>
                  <a:srgbClr val="FFFF00"/>
                </a:solidFill>
              </a:rPr>
              <a:t>new assessment meets all of the requirements put into law by </a:t>
            </a:r>
            <a:r>
              <a:rPr lang="en-US" sz="4100" dirty="0" smtClean="0">
                <a:solidFill>
                  <a:srgbClr val="FFFF00"/>
                </a:solidFill>
              </a:rPr>
              <a:t>the legislature</a:t>
            </a:r>
            <a:r>
              <a:rPr lang="en-US" sz="4100" dirty="0">
                <a:solidFill>
                  <a:srgbClr val="FFFF00"/>
                </a:solidFill>
              </a:rPr>
              <a:t>;</a:t>
            </a:r>
            <a:r>
              <a:rPr lang="en-US" sz="4100" dirty="0"/>
              <a:t> that it be: </a:t>
            </a:r>
            <a:endParaRPr lang="en-US" sz="4100" dirty="0" smtClean="0"/>
          </a:p>
          <a:p>
            <a:pPr marL="342900" indent="-342900" algn="l">
              <a:buFont typeface="Arial" panose="020B0604020202020204" pitchFamily="34" charset="0"/>
              <a:buChar char="•"/>
            </a:pPr>
            <a:r>
              <a:rPr lang="en-US" sz="4100" dirty="0" smtClean="0"/>
              <a:t>an </a:t>
            </a:r>
            <a:r>
              <a:rPr lang="en-US" sz="4100" dirty="0"/>
              <a:t>online assessment, with a paper-and-pencil option; </a:t>
            </a:r>
            <a:endParaRPr lang="en-US" sz="4100" dirty="0" smtClean="0"/>
          </a:p>
          <a:p>
            <a:pPr marL="342900" indent="-342900" algn="l">
              <a:buFont typeface="Arial" panose="020B0604020202020204" pitchFamily="34" charset="0"/>
              <a:buChar char="•"/>
            </a:pPr>
            <a:r>
              <a:rPr lang="en-US" sz="4100" dirty="0" smtClean="0"/>
              <a:t>aligned </a:t>
            </a:r>
            <a:r>
              <a:rPr lang="en-US" sz="4100" dirty="0"/>
              <a:t>to the state standards; </a:t>
            </a:r>
            <a:endParaRPr lang="en-US" sz="4100" dirty="0" smtClean="0"/>
          </a:p>
          <a:p>
            <a:pPr marL="342900" indent="-342900" algn="l">
              <a:buFont typeface="Arial" panose="020B0604020202020204" pitchFamily="34" charset="0"/>
              <a:buChar char="•"/>
            </a:pPr>
            <a:r>
              <a:rPr lang="en-US" sz="4100" dirty="0" smtClean="0"/>
              <a:t>expanding </a:t>
            </a:r>
            <a:r>
              <a:rPr lang="en-US" sz="4100" dirty="0"/>
              <a:t>writing assessments to additional grades; </a:t>
            </a:r>
            <a:endParaRPr lang="en-US" sz="4100" dirty="0" smtClean="0"/>
          </a:p>
          <a:p>
            <a:pPr marL="342900" indent="-342900" algn="l">
              <a:buFont typeface="Arial" panose="020B0604020202020204" pitchFamily="34" charset="0"/>
              <a:buChar char="•"/>
            </a:pPr>
            <a:r>
              <a:rPr lang="en-US" sz="4100" dirty="0" smtClean="0"/>
              <a:t>providing </a:t>
            </a:r>
            <a:r>
              <a:rPr lang="en-US" sz="4100" dirty="0"/>
              <a:t>an increased number of constructed response test questions so that pupils can demonstrate higher-order skills, such as problem solving and communicating reasoning; and </a:t>
            </a:r>
            <a:endParaRPr lang="en-US" sz="4100" dirty="0" smtClean="0"/>
          </a:p>
          <a:p>
            <a:pPr marL="342900" indent="-342900" algn="l">
              <a:buFont typeface="Arial" panose="020B0604020202020204" pitchFamily="34" charset="0"/>
              <a:buChar char="•"/>
            </a:pPr>
            <a:r>
              <a:rPr lang="en-US" sz="4100" dirty="0" smtClean="0">
                <a:solidFill>
                  <a:srgbClr val="FFFF00"/>
                </a:solidFill>
              </a:rPr>
              <a:t>pilot </a:t>
            </a:r>
            <a:r>
              <a:rPr lang="en-US" sz="4100" dirty="0">
                <a:solidFill>
                  <a:srgbClr val="FFFF00"/>
                </a:solidFill>
              </a:rPr>
              <a:t>tested before statewide implementation</a:t>
            </a:r>
            <a:r>
              <a:rPr lang="en-US" sz="3600" dirty="0"/>
              <a:t>. </a:t>
            </a:r>
          </a:p>
        </p:txBody>
      </p:sp>
      <p:sp>
        <p:nvSpPr>
          <p:cNvPr id="3" name="Title 2"/>
          <p:cNvSpPr>
            <a:spLocks noGrp="1"/>
          </p:cNvSpPr>
          <p:nvPr>
            <p:ph type="title"/>
          </p:nvPr>
        </p:nvSpPr>
        <p:spPr/>
        <p:txBody>
          <a:bodyPr>
            <a:normAutofit/>
          </a:bodyPr>
          <a:lstStyle/>
          <a:p>
            <a:r>
              <a:rPr lang="en-US" sz="2200" dirty="0" smtClean="0"/>
              <a:t>Assessment Transition</a:t>
            </a:r>
            <a:endParaRPr lang="en-US" sz="22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04800"/>
            <a:ext cx="1430017" cy="1828800"/>
          </a:xfrm>
          <a:prstGeom prst="rect">
            <a:avLst/>
          </a:prstGeom>
          <a:ln>
            <a:noFill/>
          </a:ln>
          <a:effectLst>
            <a:softEdge rad="112500"/>
          </a:effectLst>
        </p:spPr>
      </p:pic>
    </p:spTree>
    <p:extLst>
      <p:ext uri="{BB962C8B-B14F-4D97-AF65-F5344CB8AC3E}">
        <p14:creationId xmlns:p14="http://schemas.microsoft.com/office/powerpoint/2010/main" val="165102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8229600" cy="4379976"/>
          </a:xfrm>
        </p:spPr>
        <p:txBody>
          <a:bodyPr>
            <a:normAutofit/>
          </a:bodyPr>
          <a:lstStyle/>
          <a:p>
            <a:endParaRPr lang="en-US" dirty="0"/>
          </a:p>
          <a:p>
            <a:r>
              <a:rPr lang="en-US" sz="2400" dirty="0"/>
              <a:t> </a:t>
            </a:r>
            <a:r>
              <a:rPr lang="en-US" sz="3200" dirty="0"/>
              <a:t>The Spring 2015 assessment </a:t>
            </a:r>
            <a:r>
              <a:rPr lang="en-US" sz="3200" dirty="0">
                <a:solidFill>
                  <a:srgbClr val="FFFF00"/>
                </a:solidFill>
              </a:rPr>
              <a:t>will include Michigan-created </a:t>
            </a:r>
            <a:r>
              <a:rPr lang="en-US" sz="3200" dirty="0" smtClean="0">
                <a:solidFill>
                  <a:srgbClr val="FFFF00"/>
                </a:solidFill>
              </a:rPr>
              <a:t>content*</a:t>
            </a:r>
            <a:r>
              <a:rPr lang="en-US" sz="3200" dirty="0" smtClean="0"/>
              <a:t>, </a:t>
            </a:r>
            <a:r>
              <a:rPr lang="en-US" sz="3200" dirty="0"/>
              <a:t>as well as content developed by the multi-state Smarter Balanced Assessment Consortium. Educators from Michigan public schools helped develop and </a:t>
            </a:r>
            <a:r>
              <a:rPr lang="en-US" sz="3200" dirty="0" smtClean="0"/>
              <a:t>write </a:t>
            </a:r>
            <a:r>
              <a:rPr lang="en-US" sz="3200" dirty="0"/>
              <a:t>test content that will appear on M-STEP. </a:t>
            </a:r>
            <a:endParaRPr lang="en-US" sz="3200" dirty="0" smtClean="0"/>
          </a:p>
          <a:p>
            <a:endParaRPr lang="en-US" i="1" dirty="0" smtClean="0"/>
          </a:p>
          <a:p>
            <a:r>
              <a:rPr lang="en-US" i="1" dirty="0" smtClean="0">
                <a:solidFill>
                  <a:srgbClr val="FFFF00"/>
                </a:solidFill>
              </a:rPr>
              <a:t>* Michigan content will not be included in student scores this year.</a:t>
            </a:r>
            <a:endParaRPr lang="en-US" i="1" dirty="0">
              <a:solidFill>
                <a:srgbClr val="FFFF00"/>
              </a:solidFill>
            </a:endParaRPr>
          </a:p>
        </p:txBody>
      </p:sp>
      <p:sp>
        <p:nvSpPr>
          <p:cNvPr id="3" name="Title 2"/>
          <p:cNvSpPr>
            <a:spLocks noGrp="1"/>
          </p:cNvSpPr>
          <p:nvPr>
            <p:ph type="title"/>
          </p:nvPr>
        </p:nvSpPr>
        <p:spPr/>
        <p:txBody>
          <a:bodyPr>
            <a:normAutofit/>
          </a:bodyPr>
          <a:lstStyle/>
          <a:p>
            <a:r>
              <a:rPr lang="en-US" sz="2200" dirty="0" smtClean="0"/>
              <a:t>Assessment Transition</a:t>
            </a:r>
            <a:endParaRPr lang="en-US" sz="22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04800"/>
            <a:ext cx="1430017" cy="1828800"/>
          </a:xfrm>
          <a:prstGeom prst="rect">
            <a:avLst/>
          </a:prstGeom>
          <a:ln>
            <a:noFill/>
          </a:ln>
          <a:effectLst>
            <a:softEdge rad="112500"/>
          </a:effectLst>
        </p:spPr>
      </p:pic>
    </p:spTree>
    <p:extLst>
      <p:ext uri="{BB962C8B-B14F-4D97-AF65-F5344CB8AC3E}">
        <p14:creationId xmlns:p14="http://schemas.microsoft.com/office/powerpoint/2010/main" val="102103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325624"/>
            <a:ext cx="8305800" cy="4379976"/>
          </a:xfrm>
        </p:spPr>
        <p:txBody>
          <a:bodyPr/>
          <a:lstStyle/>
          <a:p>
            <a:pPr algn="l"/>
            <a:r>
              <a:rPr lang="en-US" sz="3200" dirty="0"/>
              <a:t>M-STEP includes the following assessments: </a:t>
            </a:r>
            <a:endParaRPr lang="en-US" sz="3200" dirty="0" smtClean="0"/>
          </a:p>
          <a:p>
            <a:pPr marL="457200" indent="-457200" algn="l">
              <a:buFont typeface="Arial" panose="020B0604020202020204" pitchFamily="34" charset="0"/>
              <a:buChar char="•"/>
            </a:pPr>
            <a:r>
              <a:rPr lang="en-US" sz="3200" dirty="0" smtClean="0"/>
              <a:t>A </a:t>
            </a:r>
            <a:r>
              <a:rPr lang="en-US" sz="3200" dirty="0"/>
              <a:t>Spring summative assessment for grades 3-8 </a:t>
            </a:r>
            <a:endParaRPr lang="en-US" sz="3200" dirty="0" smtClean="0"/>
          </a:p>
          <a:p>
            <a:pPr marL="457200" indent="-457200" algn="l">
              <a:buFont typeface="Arial" panose="020B0604020202020204" pitchFamily="34" charset="0"/>
              <a:buChar char="•"/>
            </a:pPr>
            <a:r>
              <a:rPr lang="en-US" sz="3200" dirty="0" smtClean="0"/>
              <a:t>A </a:t>
            </a:r>
            <a:r>
              <a:rPr lang="en-US" sz="3200" dirty="0"/>
              <a:t>Michigan Merit Exam (MME) for grade 11, which includes a college entrance exam; a work skills component; </a:t>
            </a:r>
            <a:r>
              <a:rPr lang="en-US" sz="3200" dirty="0">
                <a:solidFill>
                  <a:srgbClr val="FFFF00"/>
                </a:solidFill>
              </a:rPr>
              <a:t>and a summative component aligned to Michigan content standards </a:t>
            </a:r>
          </a:p>
          <a:p>
            <a:endParaRPr lang="en-US" dirty="0"/>
          </a:p>
        </p:txBody>
      </p:sp>
      <p:sp>
        <p:nvSpPr>
          <p:cNvPr id="3" name="Title 2"/>
          <p:cNvSpPr>
            <a:spLocks noGrp="1"/>
          </p:cNvSpPr>
          <p:nvPr>
            <p:ph type="title"/>
          </p:nvPr>
        </p:nvSpPr>
        <p:spPr/>
        <p:txBody>
          <a:bodyPr>
            <a:normAutofit/>
          </a:bodyPr>
          <a:lstStyle/>
          <a:p>
            <a:r>
              <a:rPr lang="en-US" sz="2200" dirty="0" smtClean="0"/>
              <a:t>Assessment Transition</a:t>
            </a:r>
            <a:endParaRPr lang="en-US" sz="2200"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04800"/>
            <a:ext cx="1430017" cy="1828800"/>
          </a:xfrm>
          <a:prstGeom prst="rect">
            <a:avLst/>
          </a:prstGeom>
          <a:ln>
            <a:noFill/>
          </a:ln>
          <a:effectLst>
            <a:softEdge rad="112500"/>
          </a:effectLst>
        </p:spPr>
      </p:pic>
    </p:spTree>
    <p:extLst>
      <p:ext uri="{BB962C8B-B14F-4D97-AF65-F5344CB8AC3E}">
        <p14:creationId xmlns:p14="http://schemas.microsoft.com/office/powerpoint/2010/main" val="1313303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1752600"/>
            <a:ext cx="8534400" cy="5029200"/>
          </a:xfrm>
        </p:spPr>
        <p:txBody>
          <a:bodyPr>
            <a:normAutofit/>
          </a:bodyPr>
          <a:lstStyle/>
          <a:p>
            <a:r>
              <a:rPr lang="en-US" sz="2800" dirty="0"/>
              <a:t>MDE will be working with the USED to update Michigan’s school accountability model used in its flexibility waiver to the federal No Child Left Behind Act. </a:t>
            </a:r>
          </a:p>
          <a:p>
            <a:endParaRPr lang="en-US" sz="2800" dirty="0"/>
          </a:p>
          <a:p>
            <a:r>
              <a:rPr lang="en-US" sz="2800" dirty="0"/>
              <a:t>In these discussions with USED, it will be the Michigan Department of Education’s intent to use the test data from this transitional year for a trial run of a revised accountability system. It is </a:t>
            </a:r>
            <a:r>
              <a:rPr lang="en-US" sz="2800" dirty="0">
                <a:solidFill>
                  <a:srgbClr val="FFFF00"/>
                </a:solidFill>
              </a:rPr>
              <a:t>the intent of the Department that the results of the trial run of accountability would be shared with schools and districts for local decision making, but that no consequences would be applied. </a:t>
            </a:r>
          </a:p>
          <a:p>
            <a:endParaRPr lang="en-US" dirty="0"/>
          </a:p>
        </p:txBody>
      </p:sp>
      <p:sp>
        <p:nvSpPr>
          <p:cNvPr id="3" name="Title 2"/>
          <p:cNvSpPr>
            <a:spLocks noGrp="1"/>
          </p:cNvSpPr>
          <p:nvPr>
            <p:ph type="title"/>
          </p:nvPr>
        </p:nvSpPr>
        <p:spPr/>
        <p:txBody>
          <a:bodyPr>
            <a:normAutofit/>
          </a:bodyPr>
          <a:lstStyle/>
          <a:p>
            <a:r>
              <a:rPr lang="en-US" sz="2200" dirty="0"/>
              <a:t>Assessment Transition</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04800"/>
            <a:ext cx="1132097" cy="1447800"/>
          </a:xfrm>
          <a:prstGeom prst="rect">
            <a:avLst/>
          </a:prstGeom>
          <a:ln>
            <a:noFill/>
          </a:ln>
          <a:effectLst>
            <a:softEdge rad="112500"/>
          </a:effectLst>
        </p:spPr>
      </p:pic>
    </p:spTree>
    <p:extLst>
      <p:ext uri="{BB962C8B-B14F-4D97-AF65-F5344CB8AC3E}">
        <p14:creationId xmlns:p14="http://schemas.microsoft.com/office/powerpoint/2010/main" val="43871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824</TotalTime>
  <Words>1331</Words>
  <Application>Microsoft Office PowerPoint</Application>
  <PresentationFormat>On-screen Show (4:3)</PresentationFormat>
  <Paragraphs>154</Paragraphs>
  <Slides>32</Slides>
  <Notes>26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BlackTie</vt:lpstr>
      <vt:lpstr>CCSS-M in Michigan</vt:lpstr>
      <vt:lpstr>CCSS-M in Michigan</vt:lpstr>
      <vt:lpstr>CCSS-M in Michigan</vt:lpstr>
      <vt:lpstr>MDE News Release November 13, 2014</vt:lpstr>
      <vt:lpstr>Assessment Transition MEAP to M-STEP</vt:lpstr>
      <vt:lpstr>Assessment Transition</vt:lpstr>
      <vt:lpstr>Assessment Transition</vt:lpstr>
      <vt:lpstr>Assessment Transition</vt:lpstr>
      <vt:lpstr>Assessment Transition</vt:lpstr>
      <vt:lpstr>M-STEP Components</vt:lpstr>
      <vt:lpstr>M-STEP Components</vt:lpstr>
      <vt:lpstr>M-STEP Components</vt:lpstr>
      <vt:lpstr>M-STEP Components</vt:lpstr>
      <vt:lpstr>PowerPoint Presentation</vt:lpstr>
      <vt:lpstr>PowerPoint Presentation</vt:lpstr>
      <vt:lpstr>M-Step Spring 15  Preview*</vt:lpstr>
      <vt:lpstr>Line Guide Tool</vt:lpstr>
      <vt:lpstr>Sticky Note Tool</vt:lpstr>
      <vt:lpstr>Sticky Note Tool</vt:lpstr>
      <vt:lpstr>Highlight Tool</vt:lpstr>
      <vt:lpstr>What do you notice?</vt:lpstr>
      <vt:lpstr>Spotlight on Assessment</vt:lpstr>
      <vt:lpstr>Student Growth</vt:lpstr>
      <vt:lpstr>PowerPoint Presentation</vt:lpstr>
      <vt:lpstr>CCSS-M Communication Resources</vt:lpstr>
      <vt:lpstr>Prepare for More Realistic Test Results</vt:lpstr>
      <vt:lpstr>Be a Learning Hero</vt:lpstr>
      <vt:lpstr>Common Core Math – A Grade-By-Grade View For Parents</vt:lpstr>
      <vt:lpstr>Language Domains</vt:lpstr>
      <vt:lpstr>English Language  Development Levels</vt:lpstr>
      <vt:lpstr>Quality Leveled Instruction</vt:lpstr>
      <vt:lpstr>Quality Leveled Instruction</vt:lpstr>
    </vt:vector>
  </TitlesOfParts>
  <Company>Oakland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Gosen, Dana</dc:creator>
  <cp:lastModifiedBy>Ross Malatinsky</cp:lastModifiedBy>
  <cp:revision>48</cp:revision>
  <dcterms:created xsi:type="dcterms:W3CDTF">2014-12-05T18:05:32Z</dcterms:created>
  <dcterms:modified xsi:type="dcterms:W3CDTF">2015-01-16T19:42:16Z</dcterms:modified>
</cp:coreProperties>
</file>